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Default Extension="jp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3d6523b62ba32ba2.png"/>
  <Relationship Id="rId3" Type="http://schemas.openxmlformats.org/officeDocument/2006/relationships/image" Target="../media/image_6722fc794f1d57de.pn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4e13c68e1b2b6845.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18d07029ffbd259.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728d0bbb3c1d3c17.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070b987052eb4fc5.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a52d6081bd5a03b.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bab1e2ea8e467bcc.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c743fc32d7726aa6.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102ce50b19ac977b.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9cadc0e916b366f8.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6722fc794f1d57de.pn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
          <p:cNvPicPr>
            <a:picLocks noChangeAspect="1"/>
          </p:cNvPicPr>
          <p:nvPr/>
        </p:nvPicPr>
        <p:blipFill>
          <a:blip r:embed="rId2"/>
          <a:stretch>
            <a:fillRect/>
          </a:stretch>
        </p:blipFill>
        <p:spPr>
          <a:xfrm>
            <a:off x="0" y="0"/>
            <a:ext cx="12192000" cy="6858000"/>
          </a:xfrm>
          <a:prstGeom prst="rect">
            <a:avLst/>
          </a:prstGeom>
        </p:spPr>
      </p:pic>
      <p:sp>
        <p:nvSpPr>
          <p:cNvPr id="3" name="Rectangle 3"/>
          <p:cNvSpPr/>
          <p:nvPr/>
        </p:nvSpPr>
        <p:spPr>
          <a:xfrm>
            <a:off x="0" y="0"/>
            <a:ext cx="12192000" cy="6858000"/>
          </a:xfrm>
          <a:prstGeom prst="rect">
            <a:avLst/>
          </a:prstGeom>
          <a:solidFill>
            <a:srgbClr val="0B2E33">
              <a:alpha val="55000"/>
            </a:srgbClr>
          </a:solidFill>
          <a:ln>
            <a:noFill/>
          </a:ln>
        </p:spPr>
      </p:sp>
      <p:sp>
        <p:nvSpPr>
          <p:cNvPr id="4" name="Rectangle 4"/>
          <p:cNvSpPr/>
          <p:nvPr/>
        </p:nvSpPr>
        <p:spPr>
          <a:xfrm>
            <a:off x="762000" y="1409700"/>
            <a:ext cx="1619250" cy="342900"/>
          </a:xfrm>
          <a:prstGeom prst="rect">
            <a:avLst/>
          </a:prstGeom>
          <a:solidFill>
            <a:srgbClr val="47BCC6"/>
          </a:solidFill>
          <a:ln>
            <a:noFill/>
          </a:ln>
        </p:spPr>
      </p:sp>
      <p:sp>
        <p:nvSpPr>
          <p:cNvPr id="5" name="TextBox 5"/>
          <p:cNvSpPr txBox="1"/>
          <p:nvPr/>
        </p:nvSpPr>
        <p:spPr>
          <a:xfrm>
            <a:off x="889254" y="1518285"/>
            <a:ext cx="979246" cy="234696"/>
          </a:xfrm>
          <a:prstGeom prst="rect">
            <a:avLst/>
          </a:prstGeom>
          <a:noFill/>
          <a:ln>
            <a:noFill/>
          </a:ln>
        </p:spPr>
        <p:txBody>
          <a:bodyPr wrap="none" lIns="0" tIns="0" rIns="0" bIns="0" anchor="t" anchorCtr="0">
            <a:spAutoFit/>
          </a:bodyPr>
          <a:lstStyle/>
          <a:p>
            <a:pPr algn="l"/>
            <a:r>
              <a:rPr lang="en-US" sz="1200" b="1" spc="75" dirty="0">
                <a:solidFill>
                  <a:srgbClr val="FFFFFF"/>
                </a:solidFill>
                <a:latin typeface="Zen Kaku Gothic New"/>
                <a:ea typeface="Zen Kaku Gothic New"/>
                <a:cs typeface="Zen Kaku Gothic New"/>
              </a:rPr>
              <a:t>TRAINING</a:t>
            </a:r>
          </a:p>
        </p:txBody>
      </p:sp>
      <p:sp>
        <p:nvSpPr>
          <p:cNvPr id="6" name="TextBox 6"/>
          <p:cNvSpPr txBox="1"/>
          <p:nvPr/>
        </p:nvSpPr>
        <p:spPr>
          <a:xfrm>
            <a:off x="742950" y="2706052"/>
            <a:ext cx="6956365" cy="790575"/>
          </a:xfrm>
          <a:prstGeom prst="rect">
            <a:avLst/>
          </a:prstGeom>
          <a:noFill/>
          <a:ln>
            <a:noFill/>
          </a:ln>
        </p:spPr>
        <p:txBody>
          <a:bodyPr wrap="none" lIns="0" tIns="0" rIns="0" bIns="0" anchor="t" anchorCtr="0">
            <a:spAutoFit/>
          </a:bodyPr>
          <a:lstStyle/>
          <a:p>
            <a:pPr algn="l"/>
            <a:r>
              <a:rPr lang="zh-CN" sz="4050" b="1" dirty="0">
                <a:solidFill>
                  <a:srgbClr val="FFFFFF"/>
                </a:solidFill>
                <a:latin typeface="Zen Kaku Gothic New"/>
                <a:ea typeface="Zen Kaku Gothic New"/>
                <a:cs typeface="Zen Kaku Gothic New"/>
              </a:rPr>
              <a:t>生成AI 最新トレンド</a:t>
            </a:r>
          </a:p>
        </p:txBody>
      </p:sp>
      <p:sp>
        <p:nvSpPr>
          <p:cNvPr id="7" name="TextBox 7"/>
          <p:cNvSpPr txBox="1"/>
          <p:nvPr/>
        </p:nvSpPr>
        <p:spPr>
          <a:xfrm>
            <a:off x="750570" y="3433762"/>
            <a:ext cx="2655689" cy="440055"/>
          </a:xfrm>
          <a:prstGeom prst="rect">
            <a:avLst/>
          </a:prstGeom>
          <a:noFill/>
          <a:ln>
            <a:noFill/>
          </a:ln>
        </p:spPr>
        <p:txBody>
          <a:bodyPr wrap="none" lIns="0" tIns="0" rIns="0" bIns="0" anchor="t" anchorCtr="0">
            <a:spAutoFit/>
          </a:bodyPr>
          <a:lstStyle/>
          <a:p>
            <a:pPr algn="l"/>
            <a:r>
              <a:rPr lang="zh-CN" sz="2250" b="1" dirty="0">
                <a:solidFill>
                  <a:srgbClr val="A3DDE3"/>
                </a:solidFill>
                <a:latin typeface="Zen Kaku Gothic New"/>
                <a:ea typeface="Zen Kaku Gothic New"/>
                <a:cs typeface="Zen Kaku Gothic New"/>
              </a:rPr>
              <a:t>2026年9月時点</a:t>
            </a:r>
          </a:p>
        </p:txBody>
      </p:sp>
      <p:sp>
        <p:nvSpPr>
          <p:cNvPr id="8" name="Rectangle 8"/>
          <p:cNvSpPr/>
          <p:nvPr/>
        </p:nvSpPr>
        <p:spPr>
          <a:xfrm>
            <a:off x="762000" y="3943350"/>
            <a:ext cx="5715000" cy="19050"/>
          </a:xfrm>
          <a:prstGeom prst="rect">
            <a:avLst/>
          </a:prstGeom>
          <a:solidFill>
            <a:srgbClr val="47BCC6"/>
          </a:solidFill>
          <a:ln>
            <a:noFill/>
          </a:ln>
        </p:spPr>
      </p:sp>
      <p:sp>
        <p:nvSpPr>
          <p:cNvPr id="9" name="TextBox 9"/>
          <p:cNvSpPr txBox="1"/>
          <p:nvPr/>
        </p:nvSpPr>
        <p:spPr>
          <a:xfrm>
            <a:off x="753999" y="4363879"/>
            <a:ext cx="4696587" cy="308039"/>
          </a:xfrm>
          <a:prstGeom prst="rect">
            <a:avLst/>
          </a:prstGeom>
          <a:noFill/>
          <a:ln>
            <a:noFill/>
          </a:ln>
        </p:spPr>
        <p:txBody>
          <a:bodyPr wrap="none" lIns="0" tIns="0" rIns="0" bIns="0" anchor="t" anchorCtr="0">
            <a:spAutoFit/>
          </a:bodyPr>
          <a:lstStyle/>
          <a:p>
            <a:pPr algn="l"/>
            <a:r>
              <a:rPr lang="zh-CN" sz="1580" dirty="0">
                <a:solidFill>
                  <a:srgbClr val="E6E6E6"/>
                </a:solidFill>
                <a:latin typeface="Zen Kaku Gothic New"/>
                <a:ea typeface="Zen Kaku Gothic New"/>
                <a:cs typeface="Zen Kaku Gothic New"/>
              </a:rPr>
              <a:t>毎日更新。表紙の日付は最終更新日です</a:t>
            </a:r>
          </a:p>
        </p:txBody>
      </p:sp>
      <p:sp>
        <p:nvSpPr>
          <p:cNvPr id="10" name="TextBox 10"/>
          <p:cNvSpPr txBox="1"/>
          <p:nvPr/>
        </p:nvSpPr>
        <p:spPr>
          <a:xfrm>
            <a:off x="753999" y="4668679"/>
            <a:ext cx="3084219" cy="308039"/>
          </a:xfrm>
          <a:prstGeom prst="rect">
            <a:avLst/>
          </a:prstGeom>
          <a:noFill/>
          <a:ln>
            <a:noFill/>
          </a:ln>
        </p:spPr>
        <p:txBody>
          <a:bodyPr wrap="none" lIns="0" tIns="0" rIns="0" bIns="0" anchor="t" anchorCtr="0">
            <a:spAutoFit/>
          </a:bodyPr>
          <a:lstStyle/>
          <a:p>
            <a:pPr algn="l"/>
            <a:r>
              <a:rPr lang="zh-CN" sz="1580" dirty="0">
                <a:solidFill>
                  <a:srgbClr val="E6E6E6"/>
                </a:solidFill>
                <a:latin typeface="Zen Kaku Gothic New"/>
                <a:ea typeface="Zen Kaku Gothic New"/>
                <a:cs typeface="Zen Kaku Gothic New"/>
              </a:rPr>
              <a:t>講師 安田 光喜（Givery）</a:t>
            </a:r>
          </a:p>
        </p:txBody>
      </p:sp>
      <p:sp>
        <p:nvSpPr>
          <p:cNvPr id="11" name="Rectangle 11"/>
          <p:cNvSpPr/>
          <p:nvPr/>
        </p:nvSpPr>
        <p:spPr>
          <a:xfrm>
            <a:off x="0" y="5753100"/>
            <a:ext cx="12192000" cy="1104900"/>
          </a:xfrm>
          <a:prstGeom prst="rect">
            <a:avLst/>
          </a:prstGeom>
          <a:solidFill>
            <a:srgbClr val="FFFFFF"/>
          </a:solidFill>
          <a:ln>
            <a:noFill/>
          </a:ln>
        </p:spPr>
      </p:sp>
      <p:pic>
        <p:nvPicPr>
          <p:cNvPr id="12" name="Image 12"/>
          <p:cNvPicPr>
            <a:picLocks noChangeAspect="1"/>
          </p:cNvPicPr>
          <p:nvPr/>
        </p:nvPicPr>
        <p:blipFill>
          <a:blip r:embed="rId3"/>
          <a:stretch>
            <a:fillRect/>
          </a:stretch>
        </p:blipFill>
        <p:spPr>
          <a:xfrm>
            <a:off x="770735" y="5981700"/>
            <a:ext cx="1982779" cy="514350"/>
          </a:xfrm>
          <a:prstGeom prst="rect">
            <a:avLst/>
          </a:prstGeom>
        </p:spPr>
      </p:pic>
    </p:spTree>
  </p:cSld>
  <p:clrMapOvr>
    <a:masterClrMapping/>
  </p:clrMapOvr>
  <p:transition xmlns:p14="http://schemas.microsoft.com/office/powerpoint/2010/main" p14:dur="40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02</a:t>
            </a:r>
          </a:p>
        </p:txBody>
      </p:sp>
      <p:sp>
        <p:nvSpPr>
          <p:cNvPr id="5" name="TextBox 5"/>
          <p:cNvSpPr txBox="1"/>
          <p:nvPr/>
        </p:nvSpPr>
        <p:spPr>
          <a:xfrm>
            <a:off x="1125474" y="3818572"/>
            <a:ext cx="2427351"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ニュース</a:t>
            </a:r>
          </a:p>
        </p:txBody>
      </p:sp>
      <p:sp>
        <p:nvSpPr>
          <p:cNvPr id="6" name="Rectangle 6"/>
          <p:cNvSpPr/>
          <p:nvPr/>
        </p:nvSpPr>
        <p:spPr>
          <a:xfrm>
            <a:off x="1162050" y="4438650"/>
            <a:ext cx="3429000" cy="28575"/>
          </a:xfrm>
          <a:prstGeom prst="rect">
            <a:avLst/>
          </a:prstGeom>
          <a:solidFill>
            <a:srgbClr val="47BCC6"/>
          </a:solidFill>
          <a:ln>
            <a:noFill/>
          </a:ln>
        </p:spPr>
      </p:sp>
      <p:sp>
        <p:nvSpPr>
          <p:cNvPr id="7" name="TextBox 7"/>
          <p:cNvSpPr txBox="1"/>
          <p:nvPr/>
        </p:nvSpPr>
        <p:spPr>
          <a:xfrm>
            <a:off x="1154049" y="4687729"/>
            <a:ext cx="9780222" cy="612838"/>
          </a:xfrm>
          <a:prstGeom prst="rect">
            <a:avLst/>
          </a:prstGeom>
          <a:noFill/>
          <a:ln>
            <a:noFill/>
          </a:ln>
        </p:spPr>
        <p:txBody>
          <a:bodyPr wrap="square" lIns="0" tIns="0" rIns="0" bIns="0" anchor="t" anchorCtr="0"/>
          <a:lstStyle/>
          <a:p>
            <a:pPr algn="l">
              <a:lnSpc>
                <a:spcPts val="2400"/>
              </a:lnSpc>
            </a:pPr>
            <a:r>
              <a:rPr lang="zh-CN" sz="1580" dirty="0">
                <a:solidFill>
                  <a:srgbClr val="484848"/>
                </a:solidFill>
                <a:latin typeface="Zen Kaku Gothic New"/>
                <a:ea typeface="Zen Kaku Gothic New"/>
                <a:cs typeface="Zen Kaku Gothic New"/>
              </a:rPr>
              <a:t>先頭の5件は、いつ紹介しても通用する定番です。以降は公開日の新しい順に並べて</a:t>
            </a:r>
          </a:p>
          <a:p>
            <a:pPr algn="l">
              <a:lnSpc>
                <a:spcPts val="2400"/>
              </a:lnSpc>
            </a:pPr>
            <a:r>
              <a:rPr lang="zh-CN" sz="1580" dirty="0">
                <a:solidFill>
                  <a:srgbClr val="484848"/>
                </a:solidFill>
                <a:latin typeface="Zen Kaku Gothic New"/>
                <a:ea typeface="Zen Kaku Gothic New"/>
                <a:cs typeface="Zen Kaku Gothic New"/>
              </a:rPr>
              <a:t>います。1件ごとに見出し・ビジュアル・概要の順で進みます。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Tree>
  </p:cSld>
  <p:clrMapOvr>
    <a:masterClrMapping/>
  </p:clrMapOvr>
  <p:transition xmlns:p14="http://schemas.microsoft.com/office/powerpoint/2010/main" p14:dur="40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95250"/>
          </a:xfrm>
          <a:prstGeom prst="rect">
            <a:avLst/>
          </a:prstGeom>
          <a:solidFill>
            <a:srgbClr val="47BCC6"/>
          </a:solidFill>
          <a:ln>
            <a:noFill/>
          </a:ln>
        </p:spPr>
      </p:sp>
      <p:sp>
        <p:nvSpPr>
          <p:cNvPr id="4" name="Rectangle 4"/>
          <p:cNvSpPr/>
          <p:nvPr/>
        </p:nvSpPr>
        <p:spPr>
          <a:xfrm>
            <a:off x="609600" y="361950"/>
            <a:ext cx="1219200" cy="381000"/>
          </a:xfrm>
          <a:prstGeom prst="roundRect">
            <a:avLst>
              <a:gd name="adj" fmla="val 15000"/>
            </a:avLst>
          </a:prstGeom>
          <a:solidFill>
            <a:srgbClr val="0B2E33"/>
          </a:solidFill>
          <a:ln>
            <a:noFill/>
          </a:ln>
        </p:spPr>
      </p:sp>
      <p:sp>
        <p:nvSpPr>
          <p:cNvPr id="5" name="TextBox 5"/>
          <p:cNvSpPr txBox="1"/>
          <p:nvPr/>
        </p:nvSpPr>
        <p:spPr>
          <a:xfrm>
            <a:off x="679514" y="457200"/>
            <a:ext cx="1079373"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NEWS 01</a:t>
            </a:r>
          </a:p>
        </p:txBody>
      </p:sp>
      <p:sp>
        <p:nvSpPr>
          <p:cNvPr id="6" name="TextBox 6"/>
          <p:cNvSpPr txBox="1"/>
          <p:nvPr/>
        </p:nvSpPr>
        <p:spPr>
          <a:xfrm>
            <a:off x="1988820" y="404812"/>
            <a:ext cx="7520797"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東大二次試験でAIが理三合格水準を突破</a:t>
            </a:r>
          </a:p>
        </p:txBody>
      </p:sp>
      <p:sp>
        <p:nvSpPr>
          <p:cNvPr id="7" name="TextBox 7"/>
          <p:cNvSpPr txBox="1"/>
          <p:nvPr/>
        </p:nvSpPr>
        <p:spPr>
          <a:xfrm>
            <a:off x="601980" y="904875"/>
            <a:ext cx="3707702"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東進（ナガセ） | 2026年3月5日</a:t>
            </a:r>
          </a:p>
        </p:txBody>
      </p:sp>
      <p:sp>
        <p:nvSpPr>
          <p:cNvPr id="8" name="Rectangle 8"/>
          <p:cNvSpPr/>
          <p:nvPr/>
        </p:nvSpPr>
        <p:spPr>
          <a:xfrm>
            <a:off x="609600" y="1219200"/>
            <a:ext cx="10972800" cy="19050"/>
          </a:xfrm>
          <a:prstGeom prst="rect">
            <a:avLst/>
          </a:prstGeom>
          <a:solidFill>
            <a:srgbClr val="A3DDE3"/>
          </a:solidFill>
          <a:ln>
            <a:noFill/>
          </a:ln>
        </p:spPr>
      </p:sp>
      <p:sp>
        <p:nvSpPr>
          <p:cNvPr id="9" name="TextBox 9"/>
          <p:cNvSpPr txBox="1"/>
          <p:nvPr/>
        </p:nvSpPr>
        <p:spPr>
          <a:xfrm>
            <a:off x="600456" y="1443990"/>
            <a:ext cx="10643235" cy="352044"/>
          </a:xfrm>
          <a:prstGeom prst="rect">
            <a:avLst/>
          </a:prstGeom>
          <a:noFill/>
          <a:ln>
            <a:noFill/>
          </a:ln>
        </p:spPr>
        <p:txBody>
          <a:bodyPr wrap="none" lIns="0" tIns="0" rIns="0" bIns="0" anchor="t" anchorCtr="0">
            <a:spAutoFit/>
          </a:bodyPr>
          <a:lstStyle/>
          <a:p>
            <a:pPr algn="l"/>
            <a:r>
              <a:rPr lang="zh-CN" sz="1800" dirty="0">
                <a:solidFill>
                  <a:srgbClr val="000000"/>
                </a:solidFill>
                <a:latin typeface="Zen Kaku Gothic New"/>
                <a:ea typeface="Zen Kaku Gothic New"/>
                <a:cs typeface="Zen Kaku Gothic New"/>
              </a:rPr>
              <a:t>入試当日にその場で解かせて3種とも8割超。最高の Claude は9割に迫ります。</a:t>
            </a:r>
          </a:p>
        </p:txBody>
      </p:sp>
      <p:sp>
        <p:nvSpPr>
          <p:cNvPr id="10" name="Rectangle 10"/>
          <p:cNvSpPr/>
          <p:nvPr/>
        </p:nvSpPr>
        <p:spPr>
          <a:xfrm>
            <a:off x="4457700" y="2247900"/>
            <a:ext cx="3381375" cy="3924300"/>
          </a:xfrm>
          <a:prstGeom prst="roundRect">
            <a:avLst>
              <a:gd name="adj" fmla="val 2817"/>
            </a:avLst>
          </a:prstGeom>
          <a:solidFill>
            <a:srgbClr val="000000">
              <a:alpha val="8000"/>
            </a:srgbClr>
          </a:solidFill>
          <a:ln>
            <a:noFill/>
          </a:ln>
        </p:spPr>
      </p:sp>
      <p:pic>
        <p:nvPicPr>
          <p:cNvPr id="11" name="Image 11"/>
          <p:cNvPicPr>
            <a:picLocks noChangeAspect="1"/>
          </p:cNvPicPr>
          <p:nvPr/>
        </p:nvPicPr>
        <p:blipFill>
          <a:blip r:embed="rId2"/>
          <a:stretch>
            <a:fillRect/>
          </a:stretch>
        </p:blipFill>
        <p:spPr>
          <a:xfrm>
            <a:off x="4400550" y="2190750"/>
            <a:ext cx="3381375" cy="3924300"/>
          </a:xfrm>
          <a:prstGeom prst="rect">
            <a:avLst/>
          </a:prstGeom>
        </p:spPr>
      </p:pic>
      <p:sp>
        <p:nvSpPr>
          <p:cNvPr id="12" name="Rectangle 12"/>
          <p:cNvSpPr/>
          <p:nvPr/>
        </p:nvSpPr>
        <p:spPr>
          <a:xfrm>
            <a:off x="4400550" y="2190750"/>
            <a:ext cx="3381375" cy="3924300"/>
          </a:xfrm>
          <a:prstGeom prst="roundRect">
            <a:avLst>
              <a:gd name="adj" fmla="val 2817"/>
            </a:avLst>
          </a:prstGeom>
          <a:noFill/>
          <a:ln w="14288">
            <a:solidFill>
              <a:srgbClr val="E3E7EA"/>
            </a:solidFill>
          </a:ln>
        </p:spPr>
      </p:sp>
      <p:sp>
        <p:nvSpPr>
          <p:cNvPr id="13" name="TextBox 13"/>
          <p:cNvSpPr txBox="1"/>
          <p:nvPr/>
        </p:nvSpPr>
        <p:spPr>
          <a:xfrm>
            <a:off x="602361" y="6208871"/>
            <a:ext cx="6545961"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toshin.com/recent/detail/RecentToshin.php?id=175</a:t>
            </a:r>
          </a:p>
        </p:txBody>
      </p:sp>
      <p:sp>
        <p:nvSpPr>
          <p:cNvPr id="14" name="TextBox 1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5" name="TextBox 1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11</a:t>
            </a:r>
          </a:p>
        </p:txBody>
      </p:sp>
    </p:spTree>
  </p:cSld>
  <p:clrMapOvr>
    <a:masterClrMapping/>
  </p:clrMapOvr>
  <p:transition xmlns:p14="http://schemas.microsoft.com/office/powerpoint/2010/main" p14:dur="4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95250"/>
          </a:xfrm>
          <a:prstGeom prst="rect">
            <a:avLst/>
          </a:prstGeom>
          <a:solidFill>
            <a:srgbClr val="A3DDE3"/>
          </a:solidFill>
          <a:ln>
            <a:noFill/>
          </a:ln>
        </p:spPr>
      </p:sp>
      <p:sp>
        <p:nvSpPr>
          <p:cNvPr id="4" name="Rectangle 4"/>
          <p:cNvSpPr/>
          <p:nvPr/>
        </p:nvSpPr>
        <p:spPr>
          <a:xfrm>
            <a:off x="609600" y="400050"/>
            <a:ext cx="952500" cy="304800"/>
          </a:xfrm>
          <a:prstGeom prst="roundRect">
            <a:avLst>
              <a:gd name="adj" fmla="val 15625"/>
            </a:avLst>
          </a:prstGeom>
          <a:solidFill>
            <a:srgbClr val="EEF6F7"/>
          </a:solidFill>
          <a:ln w="14288">
            <a:solidFill>
              <a:srgbClr val="47BCC6"/>
            </a:solidFill>
          </a:ln>
        </p:spPr>
      </p:sp>
      <p:sp>
        <p:nvSpPr>
          <p:cNvPr id="5" name="TextBox 5"/>
          <p:cNvSpPr txBox="1"/>
          <p:nvPr/>
        </p:nvSpPr>
        <p:spPr>
          <a:xfrm>
            <a:off x="627116" y="471964"/>
            <a:ext cx="917467" cy="249364"/>
          </a:xfrm>
          <a:prstGeom prst="rect">
            <a:avLst/>
          </a:prstGeom>
          <a:noFill/>
          <a:ln>
            <a:noFill/>
          </a:ln>
        </p:spPr>
        <p:txBody>
          <a:bodyPr wrap="none" lIns="0" tIns="0" rIns="0" bIns="0" anchor="t" anchorCtr="0">
            <a:spAutoFit/>
          </a:bodyPr>
          <a:lstStyle/>
          <a:p>
            <a:pPr algn="ctr"/>
            <a:r>
              <a:rPr lang="en-US" sz="1280" b="1" dirty="0">
                <a:solidFill>
                  <a:srgbClr val="2E9AA4"/>
                </a:solidFill>
                <a:latin typeface="Zen Kaku Gothic New"/>
                <a:ea typeface="Zen Kaku Gothic New"/>
                <a:cs typeface="Zen Kaku Gothic New"/>
              </a:rPr>
              <a:t>NEWS 01</a:t>
            </a:r>
          </a:p>
        </p:txBody>
      </p:sp>
      <p:sp>
        <p:nvSpPr>
          <p:cNvPr id="6" name="TextBox 6"/>
          <p:cNvSpPr txBox="1"/>
          <p:nvPr/>
        </p:nvSpPr>
        <p:spPr>
          <a:xfrm>
            <a:off x="1741551" y="4129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当日に解かせた結果</a:t>
            </a:r>
          </a:p>
        </p:txBody>
      </p:sp>
      <p:sp>
        <p:nvSpPr>
          <p:cNvPr id="7" name="Rectangle 7"/>
          <p:cNvSpPr/>
          <p:nvPr/>
        </p:nvSpPr>
        <p:spPr>
          <a:xfrm>
            <a:off x="609600" y="876300"/>
            <a:ext cx="10972800" cy="19050"/>
          </a:xfrm>
          <a:prstGeom prst="rect">
            <a:avLst/>
          </a:prstGeom>
          <a:solidFill>
            <a:srgbClr val="E3E7EA"/>
          </a:solidFill>
          <a:ln>
            <a:noFill/>
          </a:ln>
        </p:spPr>
      </p:sp>
      <p:sp>
        <p:nvSpPr>
          <p:cNvPr id="8" name="Rectangle 8"/>
          <p:cNvSpPr/>
          <p:nvPr/>
        </p:nvSpPr>
        <p:spPr>
          <a:xfrm>
            <a:off x="609600" y="1333500"/>
            <a:ext cx="10972800" cy="419100"/>
          </a:xfrm>
          <a:prstGeom prst="rect">
            <a:avLst/>
          </a:prstGeom>
          <a:solidFill>
            <a:srgbClr val="0B2E33"/>
          </a:solidFill>
          <a:ln>
            <a:noFill/>
          </a:ln>
        </p:spPr>
      </p:sp>
      <p:sp>
        <p:nvSpPr>
          <p:cNvPr id="9" name="TextBox 9"/>
          <p:cNvSpPr txBox="1"/>
          <p:nvPr/>
        </p:nvSpPr>
        <p:spPr>
          <a:xfrm>
            <a:off x="773811" y="14558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項目</a:t>
            </a:r>
          </a:p>
        </p:txBody>
      </p:sp>
      <p:sp>
        <p:nvSpPr>
          <p:cNvPr id="10" name="TextBox 10"/>
          <p:cNvSpPr txBox="1"/>
          <p:nvPr/>
        </p:nvSpPr>
        <p:spPr>
          <a:xfrm>
            <a:off x="2964561" y="14558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内容</a:t>
            </a:r>
          </a:p>
        </p:txBody>
      </p:sp>
      <p:sp>
        <p:nvSpPr>
          <p:cNvPr id="11" name="Rectangle 11"/>
          <p:cNvSpPr/>
          <p:nvPr/>
        </p:nvSpPr>
        <p:spPr>
          <a:xfrm>
            <a:off x="609600" y="1752600"/>
            <a:ext cx="10972800" cy="400050"/>
          </a:xfrm>
          <a:prstGeom prst="rect">
            <a:avLst/>
          </a:prstGeom>
          <a:solidFill>
            <a:srgbClr val="FFFFFF"/>
          </a:solidFill>
          <a:ln>
            <a:noFill/>
          </a:ln>
        </p:spPr>
      </p:sp>
      <p:sp>
        <p:nvSpPr>
          <p:cNvPr id="12" name="TextBox 12"/>
          <p:cNvSpPr txBox="1"/>
          <p:nvPr/>
        </p:nvSpPr>
        <p:spPr>
          <a:xfrm>
            <a:off x="773811" y="1855946"/>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実施</a:t>
            </a:r>
          </a:p>
        </p:txBody>
      </p:sp>
      <p:sp>
        <p:nvSpPr>
          <p:cNvPr id="13" name="TextBox 13"/>
          <p:cNvSpPr txBox="1"/>
          <p:nvPr/>
        </p:nvSpPr>
        <p:spPr>
          <a:xfrm>
            <a:off x="2964561" y="1855946"/>
            <a:ext cx="823707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2026年2月25日・26日の東京大学二次試験。東進が試験当日に即日解答・検証</a:t>
            </a:r>
          </a:p>
        </p:txBody>
      </p:sp>
      <p:sp>
        <p:nvSpPr>
          <p:cNvPr id="14" name="Rectangle 14"/>
          <p:cNvSpPr/>
          <p:nvPr/>
        </p:nvSpPr>
        <p:spPr>
          <a:xfrm>
            <a:off x="609600" y="2152650"/>
            <a:ext cx="10972800" cy="400050"/>
          </a:xfrm>
          <a:prstGeom prst="rect">
            <a:avLst/>
          </a:prstGeom>
          <a:solidFill>
            <a:srgbClr val="F7F9FA"/>
          </a:solidFill>
          <a:ln>
            <a:noFill/>
          </a:ln>
        </p:spPr>
      </p:sp>
      <p:sp>
        <p:nvSpPr>
          <p:cNvPr id="15" name="TextBox 15"/>
          <p:cNvSpPr txBox="1"/>
          <p:nvPr/>
        </p:nvSpPr>
        <p:spPr>
          <a:xfrm>
            <a:off x="773811" y="2255996"/>
            <a:ext cx="103870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使ったAI</a:t>
            </a:r>
          </a:p>
        </p:txBody>
      </p:sp>
      <p:sp>
        <p:nvSpPr>
          <p:cNvPr id="16" name="TextBox 16"/>
          <p:cNvSpPr txBox="1"/>
          <p:nvPr/>
        </p:nvSpPr>
        <p:spPr>
          <a:xfrm>
            <a:off x="2964561" y="2255996"/>
            <a:ext cx="561121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 Opus 4.6、Gemini 3.1 pro、GPT-5.2 の3種</a:t>
            </a:r>
          </a:p>
        </p:txBody>
      </p:sp>
      <p:sp>
        <p:nvSpPr>
          <p:cNvPr id="17" name="Rectangle 17"/>
          <p:cNvSpPr/>
          <p:nvPr/>
        </p:nvSpPr>
        <p:spPr>
          <a:xfrm>
            <a:off x="609600" y="2552700"/>
            <a:ext cx="10972800" cy="400050"/>
          </a:xfrm>
          <a:prstGeom prst="rect">
            <a:avLst/>
          </a:prstGeom>
          <a:solidFill>
            <a:srgbClr val="FFFFFF"/>
          </a:solidFill>
          <a:ln>
            <a:noFill/>
          </a:ln>
        </p:spPr>
      </p:sp>
      <p:sp>
        <p:nvSpPr>
          <p:cNvPr id="18" name="TextBox 18"/>
          <p:cNvSpPr txBox="1"/>
          <p:nvPr/>
        </p:nvSpPr>
        <p:spPr>
          <a:xfrm>
            <a:off x="773811" y="2656046"/>
            <a:ext cx="75557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得点率</a:t>
            </a:r>
          </a:p>
        </p:txBody>
      </p:sp>
      <p:sp>
        <p:nvSpPr>
          <p:cNvPr id="19" name="TextBox 19"/>
          <p:cNvSpPr txBox="1"/>
          <p:nvPr/>
        </p:nvSpPr>
        <p:spPr>
          <a:xfrm>
            <a:off x="2964561" y="2656046"/>
            <a:ext cx="699619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文系・理系とも3種すべてが8割以上。最高は Claude で9割に迫る</a:t>
            </a:r>
          </a:p>
        </p:txBody>
      </p:sp>
      <p:sp>
        <p:nvSpPr>
          <p:cNvPr id="20" name="Rectangle 20"/>
          <p:cNvSpPr/>
          <p:nvPr/>
        </p:nvSpPr>
        <p:spPr>
          <a:xfrm>
            <a:off x="609600" y="2952750"/>
            <a:ext cx="10972800" cy="400050"/>
          </a:xfrm>
          <a:prstGeom prst="rect">
            <a:avLst/>
          </a:prstGeom>
          <a:solidFill>
            <a:srgbClr val="F7F9FA"/>
          </a:solidFill>
          <a:ln>
            <a:noFill/>
          </a:ln>
        </p:spPr>
      </p:sp>
      <p:sp>
        <p:nvSpPr>
          <p:cNvPr id="21" name="TextBox 21"/>
          <p:cNvSpPr txBox="1"/>
          <p:nvPr/>
        </p:nvSpPr>
        <p:spPr>
          <a:xfrm>
            <a:off x="773811" y="3056096"/>
            <a:ext cx="100260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合格水準</a:t>
            </a:r>
          </a:p>
        </p:txBody>
      </p:sp>
      <p:sp>
        <p:nvSpPr>
          <p:cNvPr id="22" name="TextBox 22"/>
          <p:cNvSpPr txBox="1"/>
          <p:nvPr/>
        </p:nvSpPr>
        <p:spPr>
          <a:xfrm>
            <a:off x="2964561" y="3056096"/>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最難関の理科三類にも余裕で合格できる水準</a:t>
            </a:r>
          </a:p>
        </p:txBody>
      </p:sp>
      <p:sp>
        <p:nvSpPr>
          <p:cNvPr id="23" name="Rectangle 23"/>
          <p:cNvSpPr/>
          <p:nvPr/>
        </p:nvSpPr>
        <p:spPr>
          <a:xfrm>
            <a:off x="609600" y="3352800"/>
            <a:ext cx="10972800" cy="400050"/>
          </a:xfrm>
          <a:prstGeom prst="rect">
            <a:avLst/>
          </a:prstGeom>
          <a:solidFill>
            <a:srgbClr val="FFFFFF"/>
          </a:solidFill>
          <a:ln>
            <a:noFill/>
          </a:ln>
        </p:spPr>
      </p:sp>
      <p:sp>
        <p:nvSpPr>
          <p:cNvPr id="24" name="TextBox 24"/>
          <p:cNvSpPr txBox="1"/>
          <p:nvPr/>
        </p:nvSpPr>
        <p:spPr>
          <a:xfrm>
            <a:off x="773811" y="3456146"/>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満点</a:t>
            </a:r>
          </a:p>
        </p:txBody>
      </p:sp>
      <p:sp>
        <p:nvSpPr>
          <p:cNvPr id="25" name="TextBox 25"/>
          <p:cNvSpPr txBox="1"/>
          <p:nvPr/>
        </p:nvSpPr>
        <p:spPr>
          <a:xfrm>
            <a:off x="2964561" y="3456146"/>
            <a:ext cx="296708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文系数学は3種すべてが満点</a:t>
            </a:r>
          </a:p>
        </p:txBody>
      </p:sp>
      <p:sp>
        <p:nvSpPr>
          <p:cNvPr id="26" name="Rectangle 26"/>
          <p:cNvSpPr/>
          <p:nvPr/>
        </p:nvSpPr>
        <p:spPr>
          <a:xfrm>
            <a:off x="609600" y="3752850"/>
            <a:ext cx="10972800" cy="400050"/>
          </a:xfrm>
          <a:prstGeom prst="rect">
            <a:avLst/>
          </a:prstGeom>
          <a:solidFill>
            <a:srgbClr val="F7F9FA"/>
          </a:solidFill>
          <a:ln>
            <a:noFill/>
          </a:ln>
        </p:spPr>
      </p:sp>
      <p:sp>
        <p:nvSpPr>
          <p:cNvPr id="27" name="TextBox 27"/>
          <p:cNvSpPr txBox="1"/>
          <p:nvPr/>
        </p:nvSpPr>
        <p:spPr>
          <a:xfrm>
            <a:off x="773811" y="3856196"/>
            <a:ext cx="223775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解答にかかった時間</a:t>
            </a:r>
          </a:p>
        </p:txBody>
      </p:sp>
      <p:sp>
        <p:nvSpPr>
          <p:cNvPr id="28" name="TextBox 28"/>
          <p:cNvSpPr txBox="1"/>
          <p:nvPr/>
        </p:nvSpPr>
        <p:spPr>
          <a:xfrm>
            <a:off x="2964561" y="3856196"/>
            <a:ext cx="429634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日本史・世界史は1〜2分、数学は20分弱</a:t>
            </a:r>
          </a:p>
        </p:txBody>
      </p:sp>
      <p:sp>
        <p:nvSpPr>
          <p:cNvPr id="29" name="Rectangle 29"/>
          <p:cNvSpPr/>
          <p:nvPr/>
        </p:nvSpPr>
        <p:spPr>
          <a:xfrm>
            <a:off x="609600" y="4152900"/>
            <a:ext cx="10972800" cy="400050"/>
          </a:xfrm>
          <a:prstGeom prst="rect">
            <a:avLst/>
          </a:prstGeom>
          <a:solidFill>
            <a:srgbClr val="FFFFFF"/>
          </a:solidFill>
          <a:ln>
            <a:noFill/>
          </a:ln>
        </p:spPr>
      </p:sp>
      <p:sp>
        <p:nvSpPr>
          <p:cNvPr id="30" name="TextBox 30"/>
          <p:cNvSpPr txBox="1"/>
          <p:nvPr/>
        </p:nvSpPr>
        <p:spPr>
          <a:xfrm>
            <a:off x="773811" y="4256246"/>
            <a:ext cx="124963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残った弱点</a:t>
            </a:r>
          </a:p>
        </p:txBody>
      </p:sp>
      <p:sp>
        <p:nvSpPr>
          <p:cNvPr id="31" name="TextBox 31"/>
          <p:cNvSpPr txBox="1"/>
          <p:nvPr/>
        </p:nvSpPr>
        <p:spPr>
          <a:xfrm>
            <a:off x="2964561" y="4256246"/>
            <a:ext cx="801357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図形は計算式まで到達しても図を描けない。史料の読み解きは要約に流れる</a:t>
            </a:r>
          </a:p>
        </p:txBody>
      </p:sp>
      <p:sp>
        <p:nvSpPr>
          <p:cNvPr id="32" name="Line 32"/>
          <p:cNvSpPr/>
          <p:nvPr/>
        </p:nvSpPr>
        <p:spPr>
          <a:xfrm>
            <a:off x="2800350" y="1752600"/>
            <a:ext cx="9525" cy="2800350"/>
          </a:xfrm>
          <a:custGeom>
            <a:avLst/>
            <a:gdLst/>
            <a:ahLst/>
            <a:cxnLst/>
            <a:rect l="l" t="t" r="r" b="b"/>
            <a:pathLst>
              <a:path w="9525" h="2800350">
                <a:moveTo>
                  <a:pt x="0" y="0"/>
                </a:moveTo>
                <a:lnTo>
                  <a:pt x="0" y="2800350"/>
                </a:lnTo>
              </a:path>
            </a:pathLst>
          </a:custGeom>
          <a:noFill/>
          <a:ln w="9525">
            <a:solidFill>
              <a:srgbClr val="E3E7EA"/>
            </a:solidFill>
          </a:ln>
        </p:spPr>
      </p:sp>
      <p:sp>
        <p:nvSpPr>
          <p:cNvPr id="33" name="Rectangle 33"/>
          <p:cNvSpPr/>
          <p:nvPr/>
        </p:nvSpPr>
        <p:spPr>
          <a:xfrm>
            <a:off x="609600" y="1752600"/>
            <a:ext cx="10972800" cy="2800350"/>
          </a:xfrm>
          <a:prstGeom prst="rect">
            <a:avLst/>
          </a:prstGeom>
          <a:noFill/>
          <a:ln w="9525">
            <a:solidFill>
              <a:srgbClr val="E3E7EA"/>
            </a:solidFill>
          </a:ln>
        </p:spPr>
      </p:sp>
      <p:sp>
        <p:nvSpPr>
          <p:cNvPr id="34" name="Rectangle 34"/>
          <p:cNvSpPr/>
          <p:nvPr/>
        </p:nvSpPr>
        <p:spPr>
          <a:xfrm>
            <a:off x="609600" y="4724400"/>
            <a:ext cx="10972800" cy="1257300"/>
          </a:xfrm>
          <a:prstGeom prst="roundRect">
            <a:avLst>
              <a:gd name="adj" fmla="val 4545"/>
            </a:avLst>
          </a:prstGeom>
          <a:solidFill>
            <a:srgbClr val="EEF6F7"/>
          </a:solidFill>
          <a:ln>
            <a:noFill/>
          </a:ln>
        </p:spPr>
      </p:sp>
      <p:sp>
        <p:nvSpPr>
          <p:cNvPr id="35" name="Rectangle 35"/>
          <p:cNvSpPr/>
          <p:nvPr/>
        </p:nvSpPr>
        <p:spPr>
          <a:xfrm>
            <a:off x="609600" y="4724400"/>
            <a:ext cx="47625" cy="1257300"/>
          </a:xfrm>
          <a:prstGeom prst="rect">
            <a:avLst/>
          </a:prstGeom>
          <a:solidFill>
            <a:srgbClr val="264DBF"/>
          </a:solidFill>
          <a:ln>
            <a:noFill/>
          </a:ln>
        </p:spPr>
      </p:sp>
      <p:sp>
        <p:nvSpPr>
          <p:cNvPr id="36" name="TextBox 36"/>
          <p:cNvSpPr txBox="1"/>
          <p:nvPr/>
        </p:nvSpPr>
        <p:spPr>
          <a:xfrm>
            <a:off x="811530" y="4829175"/>
            <a:ext cx="1835468"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ここが効きます</a:t>
            </a:r>
          </a:p>
        </p:txBody>
      </p:sp>
      <p:sp>
        <p:nvSpPr>
          <p:cNvPr id="37" name="TextBox 37"/>
          <p:cNvSpPr txBox="1"/>
          <p:nvPr/>
        </p:nvSpPr>
        <p:spPr>
          <a:xfrm>
            <a:off x="811911" y="5103971"/>
            <a:ext cx="10130981" cy="8121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任せる範囲を難易度で決める線引きは、もう引けません。ここで使われた3種は、そのまま社内</a:t>
            </a:r>
          </a:p>
          <a:p>
            <a:pPr algn="l">
              <a:lnSpc>
                <a:spcPts val="2100"/>
              </a:lnSpc>
            </a:pPr>
            <a:r>
              <a:rPr lang="zh-CN" sz="1420" dirty="0">
                <a:solidFill>
                  <a:srgbClr val="000000"/>
                </a:solidFill>
                <a:latin typeface="Zen Kaku Gothic New"/>
                <a:ea typeface="Zen Kaku Gothic New"/>
                <a:cs typeface="Zen Kaku Gothic New"/>
              </a:rPr>
              <a:t>でも動いているモデルです。境界は難しさではなく、間違えたときに誰が責任を持つかで引くこ</a:t>
            </a:r>
          </a:p>
          <a:p>
            <a:pPr algn="l">
              <a:lnSpc>
                <a:spcPts val="2100"/>
              </a:lnSpc>
            </a:pPr>
            <a:r>
              <a:rPr lang="zh-CN" sz="1420" dirty="0">
                <a:solidFill>
                  <a:srgbClr val="000000"/>
                </a:solidFill>
                <a:latin typeface="Zen Kaku Gothic New"/>
                <a:ea typeface="Zen Kaku Gothic New"/>
                <a:cs typeface="Zen Kaku Gothic New"/>
              </a:rPr>
              <a:t>とになります。</a:t>
            </a:r>
          </a:p>
        </p:txBody>
      </p:sp>
      <p:sp>
        <p:nvSpPr>
          <p:cNvPr id="38" name="TextBox 3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9" name="TextBox 3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12</a:t>
            </a:r>
          </a:p>
        </p:txBody>
      </p:sp>
    </p:spTree>
  </p:cSld>
  <p:clrMapOvr>
    <a:masterClrMapping/>
  </p:clrMapOvr>
  <p:transition xmlns:p14="http://schemas.microsoft.com/office/powerpoint/2010/main" p14:dur="40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95250"/>
          </a:xfrm>
          <a:prstGeom prst="rect">
            <a:avLst/>
          </a:prstGeom>
          <a:solidFill>
            <a:srgbClr val="47BCC6"/>
          </a:solidFill>
          <a:ln>
            <a:noFill/>
          </a:ln>
        </p:spPr>
      </p:sp>
      <p:sp>
        <p:nvSpPr>
          <p:cNvPr id="4" name="Rectangle 4"/>
          <p:cNvSpPr/>
          <p:nvPr/>
        </p:nvSpPr>
        <p:spPr>
          <a:xfrm>
            <a:off x="609600" y="361950"/>
            <a:ext cx="1219200" cy="381000"/>
          </a:xfrm>
          <a:prstGeom prst="roundRect">
            <a:avLst>
              <a:gd name="adj" fmla="val 15000"/>
            </a:avLst>
          </a:prstGeom>
          <a:solidFill>
            <a:srgbClr val="0B2E33"/>
          </a:solidFill>
          <a:ln>
            <a:noFill/>
          </a:ln>
        </p:spPr>
      </p:sp>
      <p:sp>
        <p:nvSpPr>
          <p:cNvPr id="5" name="TextBox 5"/>
          <p:cNvSpPr txBox="1"/>
          <p:nvPr/>
        </p:nvSpPr>
        <p:spPr>
          <a:xfrm>
            <a:off x="679514" y="457200"/>
            <a:ext cx="1079373"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NEWS 02</a:t>
            </a:r>
          </a:p>
        </p:txBody>
      </p:sp>
      <p:sp>
        <p:nvSpPr>
          <p:cNvPr id="6" name="TextBox 6"/>
          <p:cNvSpPr txBox="1"/>
          <p:nvPr/>
        </p:nvSpPr>
        <p:spPr>
          <a:xfrm>
            <a:off x="1988820" y="404812"/>
            <a:ext cx="7100745"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医師国家試験でAIが受験生上位の得点</a:t>
            </a:r>
          </a:p>
        </p:txBody>
      </p:sp>
      <p:sp>
        <p:nvSpPr>
          <p:cNvPr id="7" name="TextBox 7"/>
          <p:cNvSpPr txBox="1"/>
          <p:nvPr/>
        </p:nvSpPr>
        <p:spPr>
          <a:xfrm>
            <a:off x="601980" y="904875"/>
            <a:ext cx="4227766"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メディックメディア | 2026年2月7日</a:t>
            </a:r>
          </a:p>
        </p:txBody>
      </p:sp>
      <p:sp>
        <p:nvSpPr>
          <p:cNvPr id="8" name="Rectangle 8"/>
          <p:cNvSpPr/>
          <p:nvPr/>
        </p:nvSpPr>
        <p:spPr>
          <a:xfrm>
            <a:off x="609600" y="1219200"/>
            <a:ext cx="10972800" cy="19050"/>
          </a:xfrm>
          <a:prstGeom prst="rect">
            <a:avLst/>
          </a:prstGeom>
          <a:solidFill>
            <a:srgbClr val="A3DDE3"/>
          </a:solidFill>
          <a:ln>
            <a:noFill/>
          </a:ln>
        </p:spPr>
      </p:sp>
      <p:sp>
        <p:nvSpPr>
          <p:cNvPr id="9" name="TextBox 9"/>
          <p:cNvSpPr txBox="1"/>
          <p:nvPr/>
        </p:nvSpPr>
        <p:spPr>
          <a:xfrm>
            <a:off x="600456" y="1443990"/>
            <a:ext cx="10300716" cy="694944"/>
          </a:xfrm>
          <a:prstGeom prst="rect">
            <a:avLst/>
          </a:prstGeom>
          <a:noFill/>
          <a:ln>
            <a:noFill/>
          </a:ln>
        </p:spPr>
        <p:txBody>
          <a:bodyPr wrap="square" lIns="0" tIns="0" rIns="0" bIns="0" anchor="t" anchorCtr="0"/>
          <a:lstStyle/>
          <a:p>
            <a:pPr algn="l">
              <a:lnSpc>
                <a:spcPts val="2700"/>
              </a:lnSpc>
            </a:pPr>
            <a:r>
              <a:rPr lang="zh-CN" sz="1800" dirty="0">
                <a:solidFill>
                  <a:srgbClr val="000000"/>
                </a:solidFill>
                <a:latin typeface="Zen Kaku Gothic New"/>
                <a:ea typeface="Zen Kaku Gothic New"/>
                <a:cs typeface="Zen Kaku Gothic New"/>
              </a:rPr>
              <a:t>一般臨床は Claude Opus 4.5 が98.3%、必修は Gemini 3 Pro が99.5%。合格</a:t>
            </a:r>
          </a:p>
          <a:p>
            <a:pPr algn="l">
              <a:lnSpc>
                <a:spcPts val="2700"/>
              </a:lnSpc>
            </a:pPr>
            <a:r>
              <a:rPr lang="zh-CN" sz="1800" dirty="0">
                <a:solidFill>
                  <a:srgbClr val="000000"/>
                </a:solidFill>
                <a:latin typeface="Zen Kaku Gothic New"/>
                <a:ea typeface="Zen Kaku Gothic New"/>
                <a:cs typeface="Zen Kaku Gothic New"/>
              </a:rPr>
              <a:t>基準を大きく超えました。</a:t>
            </a:r>
          </a:p>
        </p:txBody>
      </p:sp>
      <p:sp>
        <p:nvSpPr>
          <p:cNvPr id="10" name="Rectangle 10"/>
          <p:cNvSpPr/>
          <p:nvPr/>
        </p:nvSpPr>
        <p:spPr>
          <a:xfrm>
            <a:off x="2876550" y="2590800"/>
            <a:ext cx="6562725" cy="3581400"/>
          </a:xfrm>
          <a:prstGeom prst="roundRect">
            <a:avLst>
              <a:gd name="adj" fmla="val 2660"/>
            </a:avLst>
          </a:prstGeom>
          <a:solidFill>
            <a:srgbClr val="000000">
              <a:alpha val="8000"/>
            </a:srgbClr>
          </a:solidFill>
          <a:ln>
            <a:noFill/>
          </a:ln>
        </p:spPr>
      </p:sp>
      <p:pic>
        <p:nvPicPr>
          <p:cNvPr id="11" name="Image 11"/>
          <p:cNvPicPr>
            <a:picLocks noChangeAspect="1"/>
          </p:cNvPicPr>
          <p:nvPr/>
        </p:nvPicPr>
        <p:blipFill>
          <a:blip r:embed="rId2"/>
          <a:stretch>
            <a:fillRect/>
          </a:stretch>
        </p:blipFill>
        <p:spPr>
          <a:xfrm>
            <a:off x="2819400" y="2533650"/>
            <a:ext cx="6562725" cy="3581400"/>
          </a:xfrm>
          <a:prstGeom prst="rect">
            <a:avLst/>
          </a:prstGeom>
        </p:spPr>
      </p:pic>
      <p:sp>
        <p:nvSpPr>
          <p:cNvPr id="12" name="Rectangle 12"/>
          <p:cNvSpPr/>
          <p:nvPr/>
        </p:nvSpPr>
        <p:spPr>
          <a:xfrm>
            <a:off x="2819400" y="2533650"/>
            <a:ext cx="6562725" cy="3581400"/>
          </a:xfrm>
          <a:prstGeom prst="roundRect">
            <a:avLst>
              <a:gd name="adj" fmla="val 2660"/>
            </a:avLst>
          </a:prstGeom>
          <a:noFill/>
          <a:ln w="14288">
            <a:solidFill>
              <a:srgbClr val="E3E7EA"/>
            </a:solidFill>
          </a:ln>
        </p:spPr>
      </p:sp>
      <p:sp>
        <p:nvSpPr>
          <p:cNvPr id="13" name="TextBox 13"/>
          <p:cNvSpPr txBox="1"/>
          <p:nvPr/>
        </p:nvSpPr>
        <p:spPr>
          <a:xfrm>
            <a:off x="602361" y="6208871"/>
            <a:ext cx="7343061"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informa.medilink-study.com/web-informa/post51586.html</a:t>
            </a:r>
          </a:p>
        </p:txBody>
      </p:sp>
      <p:sp>
        <p:nvSpPr>
          <p:cNvPr id="14" name="TextBox 1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5" name="TextBox 1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13</a:t>
            </a:r>
          </a:p>
        </p:txBody>
      </p:sp>
    </p:spTree>
  </p:cSld>
  <p:clrMapOvr>
    <a:masterClrMapping/>
  </p:clrMapOvr>
  <p:transition xmlns:p14="http://schemas.microsoft.com/office/powerpoint/2010/main" p14:dur="40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95250"/>
          </a:xfrm>
          <a:prstGeom prst="rect">
            <a:avLst/>
          </a:prstGeom>
          <a:solidFill>
            <a:srgbClr val="A3DDE3"/>
          </a:solidFill>
          <a:ln>
            <a:noFill/>
          </a:ln>
        </p:spPr>
      </p:sp>
      <p:sp>
        <p:nvSpPr>
          <p:cNvPr id="4" name="Rectangle 4"/>
          <p:cNvSpPr/>
          <p:nvPr/>
        </p:nvSpPr>
        <p:spPr>
          <a:xfrm>
            <a:off x="609600" y="400050"/>
            <a:ext cx="952500" cy="304800"/>
          </a:xfrm>
          <a:prstGeom prst="roundRect">
            <a:avLst>
              <a:gd name="adj" fmla="val 15625"/>
            </a:avLst>
          </a:prstGeom>
          <a:solidFill>
            <a:srgbClr val="EEF6F7"/>
          </a:solidFill>
          <a:ln w="14288">
            <a:solidFill>
              <a:srgbClr val="47BCC6"/>
            </a:solidFill>
          </a:ln>
        </p:spPr>
      </p:sp>
      <p:sp>
        <p:nvSpPr>
          <p:cNvPr id="5" name="TextBox 5"/>
          <p:cNvSpPr txBox="1"/>
          <p:nvPr/>
        </p:nvSpPr>
        <p:spPr>
          <a:xfrm>
            <a:off x="627116" y="471964"/>
            <a:ext cx="917467" cy="249364"/>
          </a:xfrm>
          <a:prstGeom prst="rect">
            <a:avLst/>
          </a:prstGeom>
          <a:noFill/>
          <a:ln>
            <a:noFill/>
          </a:ln>
        </p:spPr>
        <p:txBody>
          <a:bodyPr wrap="none" lIns="0" tIns="0" rIns="0" bIns="0" anchor="t" anchorCtr="0">
            <a:spAutoFit/>
          </a:bodyPr>
          <a:lstStyle/>
          <a:p>
            <a:pPr algn="ctr"/>
            <a:r>
              <a:rPr lang="en-US" sz="1280" b="1" dirty="0">
                <a:solidFill>
                  <a:srgbClr val="2E9AA4"/>
                </a:solidFill>
                <a:latin typeface="Zen Kaku Gothic New"/>
                <a:ea typeface="Zen Kaku Gothic New"/>
                <a:cs typeface="Zen Kaku Gothic New"/>
              </a:rPr>
              <a:t>NEWS 02</a:t>
            </a:r>
          </a:p>
        </p:txBody>
      </p:sp>
      <p:sp>
        <p:nvSpPr>
          <p:cNvPr id="6" name="TextBox 6"/>
          <p:cNvSpPr txBox="1"/>
          <p:nvPr/>
        </p:nvSpPr>
        <p:spPr>
          <a:xfrm>
            <a:off x="1741551" y="412909"/>
            <a:ext cx="324585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3モデルの補完関係</a:t>
            </a:r>
          </a:p>
        </p:txBody>
      </p:sp>
      <p:sp>
        <p:nvSpPr>
          <p:cNvPr id="7" name="Rectangle 7"/>
          <p:cNvSpPr/>
          <p:nvPr/>
        </p:nvSpPr>
        <p:spPr>
          <a:xfrm>
            <a:off x="609600" y="876300"/>
            <a:ext cx="10972800" cy="19050"/>
          </a:xfrm>
          <a:prstGeom prst="rect">
            <a:avLst/>
          </a:prstGeom>
          <a:solidFill>
            <a:srgbClr val="E3E7EA"/>
          </a:solidFill>
          <a:ln>
            <a:noFill/>
          </a:ln>
        </p:spPr>
      </p:sp>
      <p:sp>
        <p:nvSpPr>
          <p:cNvPr id="8" name="Rectangle 8"/>
          <p:cNvSpPr/>
          <p:nvPr/>
        </p:nvSpPr>
        <p:spPr>
          <a:xfrm>
            <a:off x="609600" y="1333500"/>
            <a:ext cx="10972800" cy="419100"/>
          </a:xfrm>
          <a:prstGeom prst="rect">
            <a:avLst/>
          </a:prstGeom>
          <a:solidFill>
            <a:srgbClr val="0B2E33"/>
          </a:solidFill>
          <a:ln>
            <a:noFill/>
          </a:ln>
        </p:spPr>
      </p:sp>
      <p:sp>
        <p:nvSpPr>
          <p:cNvPr id="9" name="TextBox 9"/>
          <p:cNvSpPr txBox="1"/>
          <p:nvPr/>
        </p:nvSpPr>
        <p:spPr>
          <a:xfrm>
            <a:off x="773811" y="14558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項目</a:t>
            </a:r>
          </a:p>
        </p:txBody>
      </p:sp>
      <p:sp>
        <p:nvSpPr>
          <p:cNvPr id="10" name="TextBox 10"/>
          <p:cNvSpPr txBox="1"/>
          <p:nvPr/>
        </p:nvSpPr>
        <p:spPr>
          <a:xfrm>
            <a:off x="3440811" y="14558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内容</a:t>
            </a:r>
          </a:p>
        </p:txBody>
      </p:sp>
      <p:sp>
        <p:nvSpPr>
          <p:cNvPr id="11" name="Rectangle 11"/>
          <p:cNvSpPr/>
          <p:nvPr/>
        </p:nvSpPr>
        <p:spPr>
          <a:xfrm>
            <a:off x="609600" y="1752600"/>
            <a:ext cx="10972800" cy="400050"/>
          </a:xfrm>
          <a:prstGeom prst="rect">
            <a:avLst/>
          </a:prstGeom>
          <a:solidFill>
            <a:srgbClr val="FFFFFF"/>
          </a:solidFill>
          <a:ln>
            <a:noFill/>
          </a:ln>
        </p:spPr>
      </p:sp>
      <p:sp>
        <p:nvSpPr>
          <p:cNvPr id="12" name="TextBox 12"/>
          <p:cNvSpPr txBox="1"/>
          <p:nvPr/>
        </p:nvSpPr>
        <p:spPr>
          <a:xfrm>
            <a:off x="773811" y="1855946"/>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試験</a:t>
            </a:r>
          </a:p>
        </p:txBody>
      </p:sp>
      <p:sp>
        <p:nvSpPr>
          <p:cNvPr id="13" name="TextBox 13"/>
          <p:cNvSpPr txBox="1"/>
          <p:nvPr/>
        </p:nvSpPr>
        <p:spPr>
          <a:xfrm>
            <a:off x="3440811" y="1855946"/>
            <a:ext cx="770772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2026年2月7日・8日に実施された第120回医師国家試験。2日間で計400問</a:t>
            </a:r>
          </a:p>
        </p:txBody>
      </p:sp>
      <p:sp>
        <p:nvSpPr>
          <p:cNvPr id="14" name="Rectangle 14"/>
          <p:cNvSpPr/>
          <p:nvPr/>
        </p:nvSpPr>
        <p:spPr>
          <a:xfrm>
            <a:off x="609600" y="2152650"/>
            <a:ext cx="10972800" cy="400050"/>
          </a:xfrm>
          <a:prstGeom prst="rect">
            <a:avLst/>
          </a:prstGeom>
          <a:solidFill>
            <a:srgbClr val="F7F9FA"/>
          </a:solidFill>
          <a:ln>
            <a:noFill/>
          </a:ln>
        </p:spPr>
      </p:sp>
      <p:sp>
        <p:nvSpPr>
          <p:cNvPr id="15" name="TextBox 15"/>
          <p:cNvSpPr txBox="1"/>
          <p:nvPr/>
        </p:nvSpPr>
        <p:spPr>
          <a:xfrm>
            <a:off x="773811" y="2255996"/>
            <a:ext cx="130473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検証したAI</a:t>
            </a:r>
          </a:p>
        </p:txBody>
      </p:sp>
      <p:sp>
        <p:nvSpPr>
          <p:cNvPr id="16" name="TextBox 16"/>
          <p:cNvSpPr txBox="1"/>
          <p:nvPr/>
        </p:nvSpPr>
        <p:spPr>
          <a:xfrm>
            <a:off x="3440811" y="2255996"/>
            <a:ext cx="77240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GPT-5.2 Thinking、Gemini 3 Pro、Claude Opus 4.5。各社のAPIを使用</a:t>
            </a:r>
          </a:p>
        </p:txBody>
      </p:sp>
      <p:sp>
        <p:nvSpPr>
          <p:cNvPr id="17" name="Rectangle 17"/>
          <p:cNvSpPr/>
          <p:nvPr/>
        </p:nvSpPr>
        <p:spPr>
          <a:xfrm>
            <a:off x="609600" y="2552700"/>
            <a:ext cx="10972800" cy="400050"/>
          </a:xfrm>
          <a:prstGeom prst="rect">
            <a:avLst/>
          </a:prstGeom>
          <a:solidFill>
            <a:srgbClr val="FFFFFF"/>
          </a:solidFill>
          <a:ln>
            <a:noFill/>
          </a:ln>
        </p:spPr>
      </p:sp>
      <p:sp>
        <p:nvSpPr>
          <p:cNvPr id="18" name="TextBox 18"/>
          <p:cNvSpPr txBox="1"/>
          <p:nvPr/>
        </p:nvSpPr>
        <p:spPr>
          <a:xfrm>
            <a:off x="773811" y="2656046"/>
            <a:ext cx="100260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必修問題</a:t>
            </a:r>
          </a:p>
        </p:txBody>
      </p:sp>
      <p:sp>
        <p:nvSpPr>
          <p:cNvPr id="19" name="TextBox 19"/>
          <p:cNvSpPr txBox="1"/>
          <p:nvPr/>
        </p:nvSpPr>
        <p:spPr>
          <a:xfrm>
            <a:off x="3440811" y="2656046"/>
            <a:ext cx="83996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Gemini 3 Pro が199点／200点で99.5%。GPT-5.2 は98.0%、Claude は95.5%</a:t>
            </a:r>
          </a:p>
        </p:txBody>
      </p:sp>
      <p:sp>
        <p:nvSpPr>
          <p:cNvPr id="20" name="Rectangle 20"/>
          <p:cNvSpPr/>
          <p:nvPr/>
        </p:nvSpPr>
        <p:spPr>
          <a:xfrm>
            <a:off x="609600" y="2952750"/>
            <a:ext cx="10972800" cy="400050"/>
          </a:xfrm>
          <a:prstGeom prst="rect">
            <a:avLst/>
          </a:prstGeom>
          <a:solidFill>
            <a:srgbClr val="F7F9FA"/>
          </a:solidFill>
          <a:ln>
            <a:noFill/>
          </a:ln>
        </p:spPr>
      </p:sp>
      <p:sp>
        <p:nvSpPr>
          <p:cNvPr id="21" name="TextBox 21"/>
          <p:cNvSpPr txBox="1"/>
          <p:nvPr/>
        </p:nvSpPr>
        <p:spPr>
          <a:xfrm>
            <a:off x="773811" y="3056096"/>
            <a:ext cx="149666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一般臨床問題</a:t>
            </a:r>
          </a:p>
        </p:txBody>
      </p:sp>
      <p:sp>
        <p:nvSpPr>
          <p:cNvPr id="22" name="TextBox 22"/>
          <p:cNvSpPr txBox="1"/>
          <p:nvPr/>
        </p:nvSpPr>
        <p:spPr>
          <a:xfrm>
            <a:off x="3440811" y="3056096"/>
            <a:ext cx="883443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 Opus 4.5 が295点／300点で98.3%。GPT-5.2 は97.3%、Gemini は96.7%</a:t>
            </a:r>
          </a:p>
        </p:txBody>
      </p:sp>
      <p:sp>
        <p:nvSpPr>
          <p:cNvPr id="23" name="Rectangle 23"/>
          <p:cNvSpPr/>
          <p:nvPr/>
        </p:nvSpPr>
        <p:spPr>
          <a:xfrm>
            <a:off x="609600" y="3352800"/>
            <a:ext cx="10972800" cy="400050"/>
          </a:xfrm>
          <a:prstGeom prst="rect">
            <a:avLst/>
          </a:prstGeom>
          <a:solidFill>
            <a:srgbClr val="FFFFFF"/>
          </a:solidFill>
          <a:ln>
            <a:noFill/>
          </a:ln>
        </p:spPr>
      </p:sp>
      <p:sp>
        <p:nvSpPr>
          <p:cNvPr id="24" name="TextBox 24"/>
          <p:cNvSpPr txBox="1"/>
          <p:nvPr/>
        </p:nvSpPr>
        <p:spPr>
          <a:xfrm>
            <a:off x="773811" y="3456146"/>
            <a:ext cx="100260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合格基準</a:t>
            </a:r>
          </a:p>
        </p:txBody>
      </p:sp>
      <p:sp>
        <p:nvSpPr>
          <p:cNvPr id="25" name="TextBox 25"/>
          <p:cNvSpPr txBox="1"/>
          <p:nvPr/>
        </p:nvSpPr>
        <p:spPr>
          <a:xfrm>
            <a:off x="3440811" y="3456146"/>
            <a:ext cx="434340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必修は80%。3モデルとも大きく上回った</a:t>
            </a:r>
          </a:p>
        </p:txBody>
      </p:sp>
      <p:sp>
        <p:nvSpPr>
          <p:cNvPr id="26" name="Rectangle 26"/>
          <p:cNvSpPr/>
          <p:nvPr/>
        </p:nvSpPr>
        <p:spPr>
          <a:xfrm>
            <a:off x="609600" y="3752850"/>
            <a:ext cx="10972800" cy="400050"/>
          </a:xfrm>
          <a:prstGeom prst="rect">
            <a:avLst/>
          </a:prstGeom>
          <a:solidFill>
            <a:srgbClr val="F7F9FA"/>
          </a:solidFill>
          <a:ln>
            <a:noFill/>
          </a:ln>
        </p:spPr>
      </p:sp>
      <p:sp>
        <p:nvSpPr>
          <p:cNvPr id="27" name="TextBox 27"/>
          <p:cNvSpPr txBox="1"/>
          <p:nvPr/>
        </p:nvSpPr>
        <p:spPr>
          <a:xfrm>
            <a:off x="773811" y="3856196"/>
            <a:ext cx="187956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3モデルとも誤答</a:t>
            </a:r>
          </a:p>
        </p:txBody>
      </p:sp>
      <p:sp>
        <p:nvSpPr>
          <p:cNvPr id="28" name="TextBox 28"/>
          <p:cNvSpPr txBox="1"/>
          <p:nvPr/>
        </p:nvSpPr>
        <p:spPr>
          <a:xfrm>
            <a:off x="3440811" y="3856196"/>
            <a:ext cx="3791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0問</a:t>
            </a:r>
          </a:p>
        </p:txBody>
      </p:sp>
      <p:sp>
        <p:nvSpPr>
          <p:cNvPr id="29" name="Rectangle 29"/>
          <p:cNvSpPr/>
          <p:nvPr/>
        </p:nvSpPr>
        <p:spPr>
          <a:xfrm>
            <a:off x="609600" y="4152900"/>
            <a:ext cx="10972800" cy="400050"/>
          </a:xfrm>
          <a:prstGeom prst="rect">
            <a:avLst/>
          </a:prstGeom>
          <a:solidFill>
            <a:srgbClr val="FFFFFF"/>
          </a:solidFill>
          <a:ln>
            <a:noFill/>
          </a:ln>
        </p:spPr>
      </p:sp>
      <p:sp>
        <p:nvSpPr>
          <p:cNvPr id="30" name="TextBox 30"/>
          <p:cNvSpPr txBox="1"/>
          <p:nvPr/>
        </p:nvSpPr>
        <p:spPr>
          <a:xfrm>
            <a:off x="773811" y="4256246"/>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苦手だったところ</a:t>
            </a:r>
          </a:p>
        </p:txBody>
      </p:sp>
      <p:sp>
        <p:nvSpPr>
          <p:cNvPr id="31" name="TextBox 31"/>
          <p:cNvSpPr txBox="1"/>
          <p:nvPr/>
        </p:nvSpPr>
        <p:spPr>
          <a:xfrm>
            <a:off x="3440811" y="4256246"/>
            <a:ext cx="51903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国内の法制度と統計、優先度の判断、複雑な画像</a:t>
            </a:r>
          </a:p>
        </p:txBody>
      </p:sp>
      <p:sp>
        <p:nvSpPr>
          <p:cNvPr id="32" name="Line 32"/>
          <p:cNvSpPr/>
          <p:nvPr/>
        </p:nvSpPr>
        <p:spPr>
          <a:xfrm>
            <a:off x="3276600" y="1752600"/>
            <a:ext cx="9525" cy="2800350"/>
          </a:xfrm>
          <a:custGeom>
            <a:avLst/>
            <a:gdLst/>
            <a:ahLst/>
            <a:cxnLst/>
            <a:rect l="l" t="t" r="r" b="b"/>
            <a:pathLst>
              <a:path w="9525" h="2800350">
                <a:moveTo>
                  <a:pt x="0" y="0"/>
                </a:moveTo>
                <a:lnTo>
                  <a:pt x="0" y="2800350"/>
                </a:lnTo>
              </a:path>
            </a:pathLst>
          </a:custGeom>
          <a:noFill/>
          <a:ln w="9525">
            <a:solidFill>
              <a:srgbClr val="E3E7EA"/>
            </a:solidFill>
          </a:ln>
        </p:spPr>
      </p:sp>
      <p:sp>
        <p:nvSpPr>
          <p:cNvPr id="33" name="Rectangle 33"/>
          <p:cNvSpPr/>
          <p:nvPr/>
        </p:nvSpPr>
        <p:spPr>
          <a:xfrm>
            <a:off x="609600" y="1752600"/>
            <a:ext cx="10972800" cy="2800350"/>
          </a:xfrm>
          <a:prstGeom prst="rect">
            <a:avLst/>
          </a:prstGeom>
          <a:noFill/>
          <a:ln w="9525">
            <a:solidFill>
              <a:srgbClr val="E3E7EA"/>
            </a:solidFill>
          </a:ln>
        </p:spPr>
      </p:sp>
      <p:sp>
        <p:nvSpPr>
          <p:cNvPr id="34" name="Rectangle 34"/>
          <p:cNvSpPr/>
          <p:nvPr/>
        </p:nvSpPr>
        <p:spPr>
          <a:xfrm>
            <a:off x="609600" y="4724400"/>
            <a:ext cx="10972800" cy="990600"/>
          </a:xfrm>
          <a:prstGeom prst="roundRect">
            <a:avLst>
              <a:gd name="adj" fmla="val 5769"/>
            </a:avLst>
          </a:prstGeom>
          <a:solidFill>
            <a:srgbClr val="EEF6F7"/>
          </a:solidFill>
          <a:ln>
            <a:noFill/>
          </a:ln>
        </p:spPr>
      </p:sp>
      <p:sp>
        <p:nvSpPr>
          <p:cNvPr id="35" name="Rectangle 35"/>
          <p:cNvSpPr/>
          <p:nvPr/>
        </p:nvSpPr>
        <p:spPr>
          <a:xfrm>
            <a:off x="609600" y="4724400"/>
            <a:ext cx="47625" cy="990600"/>
          </a:xfrm>
          <a:prstGeom prst="rect">
            <a:avLst/>
          </a:prstGeom>
          <a:solidFill>
            <a:srgbClr val="264DBF"/>
          </a:solidFill>
          <a:ln>
            <a:noFill/>
          </a:ln>
        </p:spPr>
      </p:sp>
      <p:sp>
        <p:nvSpPr>
          <p:cNvPr id="36" name="TextBox 36"/>
          <p:cNvSpPr txBox="1"/>
          <p:nvPr/>
        </p:nvSpPr>
        <p:spPr>
          <a:xfrm>
            <a:off x="811530" y="4829175"/>
            <a:ext cx="1835468"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ここが効きます</a:t>
            </a:r>
          </a:p>
        </p:txBody>
      </p:sp>
      <p:sp>
        <p:nvSpPr>
          <p:cNvPr id="37" name="TextBox 37"/>
          <p:cNvSpPr txBox="1"/>
          <p:nvPr/>
        </p:nvSpPr>
        <p:spPr>
          <a:xfrm>
            <a:off x="811911" y="5103971"/>
            <a:ext cx="10154507"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1つのモデルの点数より、3つの外し方が揃わないことのほうが実務に効きます。重い判断は別の</a:t>
            </a:r>
          </a:p>
          <a:p>
            <a:pPr algn="l">
              <a:lnSpc>
                <a:spcPts val="2100"/>
              </a:lnSpc>
            </a:pPr>
            <a:r>
              <a:rPr lang="zh-CN" sz="1420" dirty="0">
                <a:solidFill>
                  <a:srgbClr val="000000"/>
                </a:solidFill>
                <a:latin typeface="Zen Kaku Gothic New"/>
                <a:ea typeface="Zen Kaku Gothic New"/>
                <a:cs typeface="Zen Kaku Gothic New"/>
              </a:rPr>
              <a:t>モデルにも通し、答えが割れたところだけ人が見る。人の時間はほとんど増えません。</a:t>
            </a:r>
          </a:p>
        </p:txBody>
      </p:sp>
      <p:sp>
        <p:nvSpPr>
          <p:cNvPr id="38" name="TextBox 3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9" name="TextBox 3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14</a:t>
            </a:r>
          </a:p>
        </p:txBody>
      </p:sp>
    </p:spTree>
  </p:cSld>
  <p:clrMapOvr>
    <a:masterClrMapping/>
  </p:clrMapOvr>
  <p:transition xmlns:p14="http://schemas.microsoft.com/office/powerpoint/2010/main" p14:dur="40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95250"/>
          </a:xfrm>
          <a:prstGeom prst="rect">
            <a:avLst/>
          </a:prstGeom>
          <a:solidFill>
            <a:srgbClr val="47BCC6"/>
          </a:solidFill>
          <a:ln>
            <a:noFill/>
          </a:ln>
        </p:spPr>
      </p:sp>
      <p:sp>
        <p:nvSpPr>
          <p:cNvPr id="4" name="Rectangle 4"/>
          <p:cNvSpPr/>
          <p:nvPr/>
        </p:nvSpPr>
        <p:spPr>
          <a:xfrm>
            <a:off x="609600" y="361950"/>
            <a:ext cx="1219200" cy="381000"/>
          </a:xfrm>
          <a:prstGeom prst="roundRect">
            <a:avLst>
              <a:gd name="adj" fmla="val 15000"/>
            </a:avLst>
          </a:prstGeom>
          <a:solidFill>
            <a:srgbClr val="0B2E33"/>
          </a:solidFill>
          <a:ln>
            <a:noFill/>
          </a:ln>
        </p:spPr>
      </p:sp>
      <p:sp>
        <p:nvSpPr>
          <p:cNvPr id="5" name="TextBox 5"/>
          <p:cNvSpPr txBox="1"/>
          <p:nvPr/>
        </p:nvSpPr>
        <p:spPr>
          <a:xfrm>
            <a:off x="679514" y="457200"/>
            <a:ext cx="1079373"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NEWS 03</a:t>
            </a:r>
          </a:p>
        </p:txBody>
      </p:sp>
      <p:sp>
        <p:nvSpPr>
          <p:cNvPr id="6" name="TextBox 6"/>
          <p:cNvSpPr txBox="1"/>
          <p:nvPr/>
        </p:nvSpPr>
        <p:spPr>
          <a:xfrm>
            <a:off x="1988820" y="404812"/>
            <a:ext cx="5840587"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世界一決定戦でAIが人間に勝利</a:t>
            </a:r>
          </a:p>
        </p:txBody>
      </p:sp>
      <p:sp>
        <p:nvSpPr>
          <p:cNvPr id="7" name="TextBox 7"/>
          <p:cNvSpPr txBox="1"/>
          <p:nvPr/>
        </p:nvSpPr>
        <p:spPr>
          <a:xfrm>
            <a:off x="601980" y="904875"/>
            <a:ext cx="4111444"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AtCoder／OpenAI | 2026年7月9日</a:t>
            </a:r>
          </a:p>
        </p:txBody>
      </p:sp>
      <p:sp>
        <p:nvSpPr>
          <p:cNvPr id="8" name="Rectangle 8"/>
          <p:cNvSpPr/>
          <p:nvPr/>
        </p:nvSpPr>
        <p:spPr>
          <a:xfrm>
            <a:off x="609600" y="1219200"/>
            <a:ext cx="10972800" cy="19050"/>
          </a:xfrm>
          <a:prstGeom prst="rect">
            <a:avLst/>
          </a:prstGeom>
          <a:solidFill>
            <a:srgbClr val="A3DDE3"/>
          </a:solidFill>
          <a:ln>
            <a:noFill/>
          </a:ln>
        </p:spPr>
      </p:sp>
      <p:sp>
        <p:nvSpPr>
          <p:cNvPr id="9" name="TextBox 9"/>
          <p:cNvSpPr txBox="1"/>
          <p:nvPr/>
        </p:nvSpPr>
        <p:spPr>
          <a:xfrm>
            <a:off x="600456" y="1443990"/>
            <a:ext cx="6719697" cy="352044"/>
          </a:xfrm>
          <a:prstGeom prst="rect">
            <a:avLst/>
          </a:prstGeom>
          <a:noFill/>
          <a:ln>
            <a:noFill/>
          </a:ln>
        </p:spPr>
        <p:txBody>
          <a:bodyPr wrap="none" lIns="0" tIns="0" rIns="0" bIns="0" anchor="t" anchorCtr="0">
            <a:spAutoFit/>
          </a:bodyPr>
          <a:lstStyle/>
          <a:p>
            <a:pPr algn="l"/>
            <a:r>
              <a:rPr lang="zh-CN" sz="1800" dirty="0">
                <a:solidFill>
                  <a:srgbClr val="000000"/>
                </a:solidFill>
                <a:latin typeface="Zen Kaku Gothic New"/>
                <a:ea typeface="Zen Kaku Gothic New"/>
                <a:cs typeface="Zen Kaku Gothic New"/>
              </a:rPr>
              <a:t>昨年は人間が勝った大会で、1年で逆転しました。</a:t>
            </a:r>
          </a:p>
        </p:txBody>
      </p:sp>
      <p:sp>
        <p:nvSpPr>
          <p:cNvPr id="10" name="Rectangle 10"/>
          <p:cNvSpPr/>
          <p:nvPr/>
        </p:nvSpPr>
        <p:spPr>
          <a:xfrm>
            <a:off x="3505200" y="2247900"/>
            <a:ext cx="5286375" cy="3924300"/>
          </a:xfrm>
          <a:prstGeom prst="roundRect">
            <a:avLst>
              <a:gd name="adj" fmla="val 2427"/>
            </a:avLst>
          </a:prstGeom>
          <a:solidFill>
            <a:srgbClr val="000000">
              <a:alpha val="8000"/>
            </a:srgbClr>
          </a:solidFill>
          <a:ln>
            <a:noFill/>
          </a:ln>
        </p:spPr>
      </p:sp>
      <p:pic>
        <p:nvPicPr>
          <p:cNvPr id="11" name="Image 11"/>
          <p:cNvPicPr>
            <a:picLocks noChangeAspect="1"/>
          </p:cNvPicPr>
          <p:nvPr/>
        </p:nvPicPr>
        <p:blipFill>
          <a:blip r:embed="rId2"/>
          <a:stretch>
            <a:fillRect/>
          </a:stretch>
        </p:blipFill>
        <p:spPr>
          <a:xfrm>
            <a:off x="3448050" y="2190750"/>
            <a:ext cx="5286375" cy="3924300"/>
          </a:xfrm>
          <a:prstGeom prst="rect">
            <a:avLst/>
          </a:prstGeom>
        </p:spPr>
      </p:pic>
      <p:sp>
        <p:nvSpPr>
          <p:cNvPr id="12" name="Rectangle 12"/>
          <p:cNvSpPr/>
          <p:nvPr/>
        </p:nvSpPr>
        <p:spPr>
          <a:xfrm>
            <a:off x="3448050" y="2190750"/>
            <a:ext cx="5286375" cy="3924300"/>
          </a:xfrm>
          <a:prstGeom prst="roundRect">
            <a:avLst>
              <a:gd name="adj" fmla="val 2427"/>
            </a:avLst>
          </a:prstGeom>
          <a:noFill/>
          <a:ln w="14288">
            <a:solidFill>
              <a:srgbClr val="E3E7EA"/>
            </a:solidFill>
          </a:ln>
        </p:spPr>
      </p:sp>
      <p:sp>
        <p:nvSpPr>
          <p:cNvPr id="13" name="TextBox 13"/>
          <p:cNvSpPr txBox="1"/>
          <p:nvPr/>
        </p:nvSpPr>
        <p:spPr>
          <a:xfrm>
            <a:off x="602361" y="6208871"/>
            <a:ext cx="9095804"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atcoder.jp、chokudai.hatenablog.com、understandingai.org（2026年7月）</a:t>
            </a:r>
          </a:p>
        </p:txBody>
      </p:sp>
      <p:sp>
        <p:nvSpPr>
          <p:cNvPr id="14" name="TextBox 1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5" name="TextBox 1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15</a:t>
            </a:r>
          </a:p>
        </p:txBody>
      </p:sp>
    </p:spTree>
  </p:cSld>
  <p:clrMapOvr>
    <a:masterClrMapping/>
  </p:clrMapOvr>
  <p:transition xmlns:p14="http://schemas.microsoft.com/office/powerpoint/2010/main" p14:dur="40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95250"/>
          </a:xfrm>
          <a:prstGeom prst="rect">
            <a:avLst/>
          </a:prstGeom>
          <a:solidFill>
            <a:srgbClr val="A3DDE3"/>
          </a:solidFill>
          <a:ln>
            <a:noFill/>
          </a:ln>
        </p:spPr>
      </p:sp>
      <p:sp>
        <p:nvSpPr>
          <p:cNvPr id="4" name="Rectangle 4"/>
          <p:cNvSpPr/>
          <p:nvPr/>
        </p:nvSpPr>
        <p:spPr>
          <a:xfrm>
            <a:off x="609600" y="400050"/>
            <a:ext cx="952500" cy="304800"/>
          </a:xfrm>
          <a:prstGeom prst="roundRect">
            <a:avLst>
              <a:gd name="adj" fmla="val 15625"/>
            </a:avLst>
          </a:prstGeom>
          <a:solidFill>
            <a:srgbClr val="EEF6F7"/>
          </a:solidFill>
          <a:ln w="14288">
            <a:solidFill>
              <a:srgbClr val="47BCC6"/>
            </a:solidFill>
          </a:ln>
        </p:spPr>
      </p:sp>
      <p:sp>
        <p:nvSpPr>
          <p:cNvPr id="5" name="TextBox 5"/>
          <p:cNvSpPr txBox="1"/>
          <p:nvPr/>
        </p:nvSpPr>
        <p:spPr>
          <a:xfrm>
            <a:off x="627116" y="471964"/>
            <a:ext cx="917467" cy="249364"/>
          </a:xfrm>
          <a:prstGeom prst="rect">
            <a:avLst/>
          </a:prstGeom>
          <a:noFill/>
          <a:ln>
            <a:noFill/>
          </a:ln>
        </p:spPr>
        <p:txBody>
          <a:bodyPr wrap="none" lIns="0" tIns="0" rIns="0" bIns="0" anchor="t" anchorCtr="0">
            <a:spAutoFit/>
          </a:bodyPr>
          <a:lstStyle/>
          <a:p>
            <a:pPr algn="ctr"/>
            <a:r>
              <a:rPr lang="en-US" sz="1280" b="1" dirty="0">
                <a:solidFill>
                  <a:srgbClr val="2E9AA4"/>
                </a:solidFill>
                <a:latin typeface="Zen Kaku Gothic New"/>
                <a:ea typeface="Zen Kaku Gothic New"/>
                <a:cs typeface="Zen Kaku Gothic New"/>
              </a:rPr>
              <a:t>NEWS 03</a:t>
            </a:r>
          </a:p>
        </p:txBody>
      </p:sp>
      <p:sp>
        <p:nvSpPr>
          <p:cNvPr id="6" name="TextBox 6"/>
          <p:cNvSpPr txBox="1"/>
          <p:nvPr/>
        </p:nvSpPr>
        <p:spPr>
          <a:xfrm>
            <a:off x="1741551" y="412909"/>
            <a:ext cx="228438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勝ち方の中身</a:t>
            </a:r>
          </a:p>
        </p:txBody>
      </p:sp>
      <p:sp>
        <p:nvSpPr>
          <p:cNvPr id="7" name="Rectangle 7"/>
          <p:cNvSpPr/>
          <p:nvPr/>
        </p:nvSpPr>
        <p:spPr>
          <a:xfrm>
            <a:off x="609600" y="876300"/>
            <a:ext cx="10972800" cy="19050"/>
          </a:xfrm>
          <a:prstGeom prst="rect">
            <a:avLst/>
          </a:prstGeom>
          <a:solidFill>
            <a:srgbClr val="E3E7EA"/>
          </a:solidFill>
          <a:ln>
            <a:noFill/>
          </a:ln>
        </p:spPr>
      </p:sp>
      <p:sp>
        <p:nvSpPr>
          <p:cNvPr id="8" name="Rectangle 8"/>
          <p:cNvSpPr/>
          <p:nvPr/>
        </p:nvSpPr>
        <p:spPr>
          <a:xfrm>
            <a:off x="609600" y="1333500"/>
            <a:ext cx="10972800" cy="419100"/>
          </a:xfrm>
          <a:prstGeom prst="rect">
            <a:avLst/>
          </a:prstGeom>
          <a:solidFill>
            <a:srgbClr val="0B2E33"/>
          </a:solidFill>
          <a:ln>
            <a:noFill/>
          </a:ln>
        </p:spPr>
      </p:sp>
      <p:sp>
        <p:nvSpPr>
          <p:cNvPr id="9" name="TextBox 9"/>
          <p:cNvSpPr txBox="1"/>
          <p:nvPr/>
        </p:nvSpPr>
        <p:spPr>
          <a:xfrm>
            <a:off x="773811" y="14558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項目</a:t>
            </a:r>
          </a:p>
        </p:txBody>
      </p:sp>
      <p:sp>
        <p:nvSpPr>
          <p:cNvPr id="10" name="TextBox 10"/>
          <p:cNvSpPr txBox="1"/>
          <p:nvPr/>
        </p:nvSpPr>
        <p:spPr>
          <a:xfrm>
            <a:off x="2678811" y="14558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内容</a:t>
            </a:r>
          </a:p>
        </p:txBody>
      </p:sp>
      <p:sp>
        <p:nvSpPr>
          <p:cNvPr id="11" name="Rectangle 11"/>
          <p:cNvSpPr/>
          <p:nvPr/>
        </p:nvSpPr>
        <p:spPr>
          <a:xfrm>
            <a:off x="609600" y="1752600"/>
            <a:ext cx="10972800" cy="419100"/>
          </a:xfrm>
          <a:prstGeom prst="rect">
            <a:avLst/>
          </a:prstGeom>
          <a:solidFill>
            <a:srgbClr val="FFFFFF"/>
          </a:solidFill>
          <a:ln>
            <a:noFill/>
          </a:ln>
        </p:spPr>
      </p:sp>
      <p:sp>
        <p:nvSpPr>
          <p:cNvPr id="12" name="TextBox 12"/>
          <p:cNvSpPr txBox="1"/>
          <p:nvPr/>
        </p:nvSpPr>
        <p:spPr>
          <a:xfrm>
            <a:off x="773811" y="186547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大会</a:t>
            </a:r>
          </a:p>
        </p:txBody>
      </p:sp>
      <p:sp>
        <p:nvSpPr>
          <p:cNvPr id="13" name="TextBox 13"/>
          <p:cNvSpPr txBox="1"/>
          <p:nvPr/>
        </p:nvSpPr>
        <p:spPr>
          <a:xfrm>
            <a:off x="2678811" y="1865471"/>
            <a:ext cx="845506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AtCoder World Tour Finals 2026（Heuristic 7月7〜8日／Algorithm 7月9日）</a:t>
            </a:r>
          </a:p>
        </p:txBody>
      </p:sp>
      <p:sp>
        <p:nvSpPr>
          <p:cNvPr id="14" name="Rectangle 14"/>
          <p:cNvSpPr/>
          <p:nvPr/>
        </p:nvSpPr>
        <p:spPr>
          <a:xfrm>
            <a:off x="609600" y="2171700"/>
            <a:ext cx="10972800" cy="419100"/>
          </a:xfrm>
          <a:prstGeom prst="rect">
            <a:avLst/>
          </a:prstGeom>
          <a:solidFill>
            <a:srgbClr val="F7F9FA"/>
          </a:solidFill>
          <a:ln>
            <a:noFill/>
          </a:ln>
        </p:spPr>
      </p:sp>
      <p:sp>
        <p:nvSpPr>
          <p:cNvPr id="15" name="TextBox 15"/>
          <p:cNvSpPr txBox="1"/>
          <p:nvPr/>
        </p:nvSpPr>
        <p:spPr>
          <a:xfrm>
            <a:off x="773811" y="2284571"/>
            <a:ext cx="157077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AIの参加形態</a:t>
            </a:r>
          </a:p>
        </p:txBody>
      </p:sp>
      <p:sp>
        <p:nvSpPr>
          <p:cNvPr id="16" name="TextBox 16"/>
          <p:cNvSpPr txBox="1"/>
          <p:nvPr/>
        </p:nvSpPr>
        <p:spPr>
          <a:xfrm>
            <a:off x="2678811" y="2284571"/>
            <a:ext cx="740504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OpenAIがエキシビジョンとして参加。出場モデルの正式名は非公表</a:t>
            </a:r>
          </a:p>
        </p:txBody>
      </p:sp>
      <p:sp>
        <p:nvSpPr>
          <p:cNvPr id="17" name="Rectangle 17"/>
          <p:cNvSpPr/>
          <p:nvPr/>
        </p:nvSpPr>
        <p:spPr>
          <a:xfrm>
            <a:off x="609600" y="2590800"/>
            <a:ext cx="10972800" cy="419100"/>
          </a:xfrm>
          <a:prstGeom prst="rect">
            <a:avLst/>
          </a:prstGeom>
          <a:solidFill>
            <a:srgbClr val="FFFFFF"/>
          </a:solidFill>
          <a:ln>
            <a:noFill/>
          </a:ln>
        </p:spPr>
      </p:sp>
      <p:sp>
        <p:nvSpPr>
          <p:cNvPr id="18" name="TextBox 18"/>
          <p:cNvSpPr txBox="1"/>
          <p:nvPr/>
        </p:nvSpPr>
        <p:spPr>
          <a:xfrm>
            <a:off x="773811" y="2703671"/>
            <a:ext cx="149666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人間の出場者</a:t>
            </a:r>
          </a:p>
        </p:txBody>
      </p:sp>
      <p:sp>
        <p:nvSpPr>
          <p:cNvPr id="19" name="TextBox 19"/>
          <p:cNvSpPr txBox="1"/>
          <p:nvPr/>
        </p:nvSpPr>
        <p:spPr>
          <a:xfrm>
            <a:off x="2678811" y="2703671"/>
            <a:ext cx="581382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各部門12人。1年かけて予選を勝ち上がった世界の上位</a:t>
            </a:r>
          </a:p>
        </p:txBody>
      </p:sp>
      <p:sp>
        <p:nvSpPr>
          <p:cNvPr id="20" name="Rectangle 20"/>
          <p:cNvSpPr/>
          <p:nvPr/>
        </p:nvSpPr>
        <p:spPr>
          <a:xfrm>
            <a:off x="609600" y="3009900"/>
            <a:ext cx="10972800" cy="419100"/>
          </a:xfrm>
          <a:prstGeom prst="rect">
            <a:avLst/>
          </a:prstGeom>
          <a:solidFill>
            <a:srgbClr val="F7F9FA"/>
          </a:solidFill>
          <a:ln>
            <a:noFill/>
          </a:ln>
        </p:spPr>
      </p:sp>
      <p:sp>
        <p:nvSpPr>
          <p:cNvPr id="21" name="TextBox 21"/>
          <p:cNvSpPr txBox="1"/>
          <p:nvPr/>
        </p:nvSpPr>
        <p:spPr>
          <a:xfrm>
            <a:off x="773811" y="3122771"/>
            <a:ext cx="167127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Algorithm部門</a:t>
            </a:r>
          </a:p>
        </p:txBody>
      </p:sp>
      <p:sp>
        <p:nvSpPr>
          <p:cNvPr id="22" name="TextBox 22"/>
          <p:cNvSpPr txBox="1"/>
          <p:nvPr/>
        </p:nvSpPr>
        <p:spPr>
          <a:xfrm>
            <a:off x="2678811" y="3122771"/>
            <a:ext cx="537314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AIがA〜Eの5問すべてを解答。制限時間は420分</a:t>
            </a:r>
          </a:p>
        </p:txBody>
      </p:sp>
      <p:sp>
        <p:nvSpPr>
          <p:cNvPr id="23" name="Rectangle 23"/>
          <p:cNvSpPr/>
          <p:nvPr/>
        </p:nvSpPr>
        <p:spPr>
          <a:xfrm>
            <a:off x="609600" y="3429000"/>
            <a:ext cx="10972800" cy="419100"/>
          </a:xfrm>
          <a:prstGeom prst="rect">
            <a:avLst/>
          </a:prstGeom>
          <a:solidFill>
            <a:srgbClr val="FFFFFF"/>
          </a:solidFill>
          <a:ln>
            <a:noFill/>
          </a:ln>
        </p:spPr>
      </p:sp>
      <p:sp>
        <p:nvSpPr>
          <p:cNvPr id="24" name="TextBox 24"/>
          <p:cNvSpPr txBox="1"/>
          <p:nvPr/>
        </p:nvSpPr>
        <p:spPr>
          <a:xfrm>
            <a:off x="773811" y="3541871"/>
            <a:ext cx="124963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人間トップ</a:t>
            </a:r>
          </a:p>
        </p:txBody>
      </p:sp>
      <p:sp>
        <p:nvSpPr>
          <p:cNvPr id="25" name="TextBox 25"/>
          <p:cNvSpPr txBox="1"/>
          <p:nvPr/>
        </p:nvSpPr>
        <p:spPr>
          <a:xfrm>
            <a:off x="2678811" y="3541871"/>
            <a:ext cx="48702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tour1st がD問題まで。最後のE問題で及ばず</a:t>
            </a:r>
          </a:p>
        </p:txBody>
      </p:sp>
      <p:sp>
        <p:nvSpPr>
          <p:cNvPr id="26" name="Rectangle 26"/>
          <p:cNvSpPr/>
          <p:nvPr/>
        </p:nvSpPr>
        <p:spPr>
          <a:xfrm>
            <a:off x="609600" y="3848100"/>
            <a:ext cx="10972800" cy="419100"/>
          </a:xfrm>
          <a:prstGeom prst="rect">
            <a:avLst/>
          </a:prstGeom>
          <a:solidFill>
            <a:srgbClr val="F7F9FA"/>
          </a:solidFill>
          <a:ln>
            <a:noFill/>
          </a:ln>
        </p:spPr>
      </p:sp>
      <p:sp>
        <p:nvSpPr>
          <p:cNvPr id="27" name="TextBox 27"/>
          <p:cNvSpPr txBox="1"/>
          <p:nvPr/>
        </p:nvSpPr>
        <p:spPr>
          <a:xfrm>
            <a:off x="773811" y="3960971"/>
            <a:ext cx="162144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Heuristic部門</a:t>
            </a:r>
          </a:p>
        </p:txBody>
      </p:sp>
      <p:sp>
        <p:nvSpPr>
          <p:cNvPr id="28" name="TextBox 28"/>
          <p:cNvSpPr txBox="1"/>
          <p:nvPr/>
        </p:nvSpPr>
        <p:spPr>
          <a:xfrm>
            <a:off x="2678811" y="3960971"/>
            <a:ext cx="589537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序盤からAIが引き離して勝利。2025年はOpenAIが2位</a:t>
            </a:r>
          </a:p>
        </p:txBody>
      </p:sp>
      <p:sp>
        <p:nvSpPr>
          <p:cNvPr id="29" name="Line 29"/>
          <p:cNvSpPr/>
          <p:nvPr/>
        </p:nvSpPr>
        <p:spPr>
          <a:xfrm>
            <a:off x="2514600" y="1752600"/>
            <a:ext cx="9525" cy="2514600"/>
          </a:xfrm>
          <a:custGeom>
            <a:avLst/>
            <a:gdLst/>
            <a:ahLst/>
            <a:cxnLst/>
            <a:rect l="l" t="t" r="r" b="b"/>
            <a:pathLst>
              <a:path w="9525" h="2514600">
                <a:moveTo>
                  <a:pt x="0" y="0"/>
                </a:moveTo>
                <a:lnTo>
                  <a:pt x="0" y="2514600"/>
                </a:lnTo>
              </a:path>
            </a:pathLst>
          </a:custGeom>
          <a:noFill/>
          <a:ln w="9525">
            <a:solidFill>
              <a:srgbClr val="E3E7EA"/>
            </a:solidFill>
          </a:ln>
        </p:spPr>
      </p:sp>
      <p:sp>
        <p:nvSpPr>
          <p:cNvPr id="30" name="Rectangle 30"/>
          <p:cNvSpPr/>
          <p:nvPr/>
        </p:nvSpPr>
        <p:spPr>
          <a:xfrm>
            <a:off x="609600" y="1752600"/>
            <a:ext cx="10972800" cy="2514600"/>
          </a:xfrm>
          <a:prstGeom prst="rect">
            <a:avLst/>
          </a:prstGeom>
          <a:noFill/>
          <a:ln w="9525">
            <a:solidFill>
              <a:srgbClr val="E3E7EA"/>
            </a:solidFill>
          </a:ln>
        </p:spPr>
      </p:sp>
      <p:sp>
        <p:nvSpPr>
          <p:cNvPr id="31" name="Rectangle 31"/>
          <p:cNvSpPr/>
          <p:nvPr/>
        </p:nvSpPr>
        <p:spPr>
          <a:xfrm>
            <a:off x="609600" y="4438650"/>
            <a:ext cx="10972800" cy="990600"/>
          </a:xfrm>
          <a:prstGeom prst="roundRect">
            <a:avLst>
              <a:gd name="adj" fmla="val 5769"/>
            </a:avLst>
          </a:prstGeom>
          <a:solidFill>
            <a:srgbClr val="EEF6F7"/>
          </a:solidFill>
          <a:ln>
            <a:noFill/>
          </a:ln>
        </p:spPr>
      </p:sp>
      <p:sp>
        <p:nvSpPr>
          <p:cNvPr id="32" name="Rectangle 32"/>
          <p:cNvSpPr/>
          <p:nvPr/>
        </p:nvSpPr>
        <p:spPr>
          <a:xfrm>
            <a:off x="609600" y="4438650"/>
            <a:ext cx="47625" cy="990600"/>
          </a:xfrm>
          <a:prstGeom prst="rect">
            <a:avLst/>
          </a:prstGeom>
          <a:solidFill>
            <a:srgbClr val="264DBF"/>
          </a:solidFill>
          <a:ln>
            <a:noFill/>
          </a:ln>
        </p:spPr>
      </p:sp>
      <p:sp>
        <p:nvSpPr>
          <p:cNvPr id="33" name="TextBox 33"/>
          <p:cNvSpPr txBox="1"/>
          <p:nvPr/>
        </p:nvSpPr>
        <p:spPr>
          <a:xfrm>
            <a:off x="811530" y="4543425"/>
            <a:ext cx="1835468"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ここが効きます</a:t>
            </a:r>
          </a:p>
        </p:txBody>
      </p:sp>
      <p:sp>
        <p:nvSpPr>
          <p:cNvPr id="34" name="TextBox 34"/>
          <p:cNvSpPr txBox="1"/>
          <p:nvPr/>
        </p:nvSpPr>
        <p:spPr>
          <a:xfrm>
            <a:off x="811911" y="4818221"/>
            <a:ext cx="10130981"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効いているのは勝ち方です。発想の質で人間を上回った点が想定を超えたと報じられています。</a:t>
            </a:r>
          </a:p>
          <a:p>
            <a:pPr algn="l">
              <a:lnSpc>
                <a:spcPts val="2100"/>
              </a:lnSpc>
            </a:pPr>
            <a:r>
              <a:rPr lang="zh-CN" sz="1420" dirty="0">
                <a:solidFill>
                  <a:srgbClr val="000000"/>
                </a:solidFill>
                <a:latin typeface="Zen Kaku Gothic New"/>
                <a:ea typeface="Zen Kaku Gothic New"/>
                <a:cs typeface="Zen Kaku Gothic New"/>
              </a:rPr>
              <a:t>スコア差は非公表です。</a:t>
            </a:r>
          </a:p>
        </p:txBody>
      </p:sp>
      <p:sp>
        <p:nvSpPr>
          <p:cNvPr id="35" name="TextBox 3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6" name="TextBox 3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16</a:t>
            </a:r>
          </a:p>
        </p:txBody>
      </p:sp>
    </p:spTree>
  </p:cSld>
  <p:clrMapOvr>
    <a:masterClrMapping/>
  </p:clrMapOvr>
  <p:transition xmlns:p14="http://schemas.microsoft.com/office/powerpoint/2010/main" p14:dur="40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95250"/>
          </a:xfrm>
          <a:prstGeom prst="rect">
            <a:avLst/>
          </a:prstGeom>
          <a:solidFill>
            <a:srgbClr val="47BCC6"/>
          </a:solidFill>
          <a:ln>
            <a:noFill/>
          </a:ln>
        </p:spPr>
      </p:sp>
      <p:sp>
        <p:nvSpPr>
          <p:cNvPr id="4" name="Rectangle 4"/>
          <p:cNvSpPr/>
          <p:nvPr/>
        </p:nvSpPr>
        <p:spPr>
          <a:xfrm>
            <a:off x="609600" y="361950"/>
            <a:ext cx="1219200" cy="381000"/>
          </a:xfrm>
          <a:prstGeom prst="roundRect">
            <a:avLst>
              <a:gd name="adj" fmla="val 15000"/>
            </a:avLst>
          </a:prstGeom>
          <a:solidFill>
            <a:srgbClr val="0B2E33"/>
          </a:solidFill>
          <a:ln>
            <a:noFill/>
          </a:ln>
        </p:spPr>
      </p:sp>
      <p:sp>
        <p:nvSpPr>
          <p:cNvPr id="5" name="TextBox 5"/>
          <p:cNvSpPr txBox="1"/>
          <p:nvPr/>
        </p:nvSpPr>
        <p:spPr>
          <a:xfrm>
            <a:off x="679514" y="457200"/>
            <a:ext cx="1079373"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NEWS 04</a:t>
            </a:r>
          </a:p>
        </p:txBody>
      </p:sp>
      <p:sp>
        <p:nvSpPr>
          <p:cNvPr id="6" name="TextBox 6"/>
          <p:cNvSpPr txBox="1"/>
          <p:nvPr/>
        </p:nvSpPr>
        <p:spPr>
          <a:xfrm>
            <a:off x="1988820" y="404812"/>
            <a:ext cx="690722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モデル内部に感情に対応する171の概念</a:t>
            </a:r>
          </a:p>
        </p:txBody>
      </p:sp>
      <p:sp>
        <p:nvSpPr>
          <p:cNvPr id="7" name="TextBox 7"/>
          <p:cNvSpPr txBox="1"/>
          <p:nvPr/>
        </p:nvSpPr>
        <p:spPr>
          <a:xfrm>
            <a:off x="601980" y="904875"/>
            <a:ext cx="3136074"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Anthropic | 2026年4月2日</a:t>
            </a:r>
          </a:p>
        </p:txBody>
      </p:sp>
      <p:sp>
        <p:nvSpPr>
          <p:cNvPr id="8" name="Rectangle 8"/>
          <p:cNvSpPr/>
          <p:nvPr/>
        </p:nvSpPr>
        <p:spPr>
          <a:xfrm>
            <a:off x="609600" y="1219200"/>
            <a:ext cx="10972800" cy="19050"/>
          </a:xfrm>
          <a:prstGeom prst="rect">
            <a:avLst/>
          </a:prstGeom>
          <a:solidFill>
            <a:srgbClr val="A3DDE3"/>
          </a:solidFill>
          <a:ln>
            <a:noFill/>
          </a:ln>
        </p:spPr>
      </p:sp>
      <p:sp>
        <p:nvSpPr>
          <p:cNvPr id="9" name="TextBox 9"/>
          <p:cNvSpPr txBox="1"/>
          <p:nvPr/>
        </p:nvSpPr>
        <p:spPr>
          <a:xfrm>
            <a:off x="600456" y="1443990"/>
            <a:ext cx="10419588" cy="694944"/>
          </a:xfrm>
          <a:prstGeom prst="rect">
            <a:avLst/>
          </a:prstGeom>
          <a:noFill/>
          <a:ln>
            <a:noFill/>
          </a:ln>
        </p:spPr>
        <p:txBody>
          <a:bodyPr wrap="square" lIns="0" tIns="0" rIns="0" bIns="0" anchor="t" anchorCtr="0"/>
          <a:lstStyle/>
          <a:p>
            <a:pPr algn="l">
              <a:lnSpc>
                <a:spcPts val="2700"/>
              </a:lnSpc>
            </a:pPr>
            <a:r>
              <a:rPr lang="zh-CN" sz="1800" dirty="0">
                <a:solidFill>
                  <a:srgbClr val="000000"/>
                </a:solidFill>
                <a:latin typeface="Zen Kaku Gothic New"/>
                <a:ea typeface="Zen Kaku Gothic New"/>
                <a:cs typeface="Zen Kaku Gothic New"/>
              </a:rPr>
              <a:t>「不安」や「絶望」に対応するベクトルが実在し、出力に出ないまま振る舞い</a:t>
            </a:r>
          </a:p>
          <a:p>
            <a:pPr algn="l">
              <a:lnSpc>
                <a:spcPts val="2700"/>
              </a:lnSpc>
            </a:pPr>
            <a:r>
              <a:rPr lang="zh-CN" sz="1800" dirty="0">
                <a:solidFill>
                  <a:srgbClr val="000000"/>
                </a:solidFill>
                <a:latin typeface="Zen Kaku Gothic New"/>
                <a:ea typeface="Zen Kaku Gothic New"/>
                <a:cs typeface="Zen Kaku Gothic New"/>
              </a:rPr>
              <a:t>を変えていました。</a:t>
            </a:r>
          </a:p>
        </p:txBody>
      </p:sp>
      <p:sp>
        <p:nvSpPr>
          <p:cNvPr id="10" name="Rectangle 10"/>
          <p:cNvSpPr/>
          <p:nvPr/>
        </p:nvSpPr>
        <p:spPr>
          <a:xfrm>
            <a:off x="4057650" y="2590800"/>
            <a:ext cx="4191000" cy="3581400"/>
          </a:xfrm>
          <a:prstGeom prst="roundRect">
            <a:avLst>
              <a:gd name="adj" fmla="val 2660"/>
            </a:avLst>
          </a:prstGeom>
          <a:solidFill>
            <a:srgbClr val="000000">
              <a:alpha val="8000"/>
            </a:srgbClr>
          </a:solidFill>
          <a:ln>
            <a:noFill/>
          </a:ln>
        </p:spPr>
      </p:sp>
      <p:pic>
        <p:nvPicPr>
          <p:cNvPr id="11" name="Image 11"/>
          <p:cNvPicPr>
            <a:picLocks noChangeAspect="1"/>
          </p:cNvPicPr>
          <p:nvPr/>
        </p:nvPicPr>
        <p:blipFill>
          <a:blip r:embed="rId2"/>
          <a:stretch>
            <a:fillRect/>
          </a:stretch>
        </p:blipFill>
        <p:spPr>
          <a:xfrm>
            <a:off x="4000500" y="2533650"/>
            <a:ext cx="4191000" cy="3581400"/>
          </a:xfrm>
          <a:prstGeom prst="rect">
            <a:avLst/>
          </a:prstGeom>
        </p:spPr>
      </p:pic>
      <p:sp>
        <p:nvSpPr>
          <p:cNvPr id="12" name="Rectangle 12"/>
          <p:cNvSpPr/>
          <p:nvPr/>
        </p:nvSpPr>
        <p:spPr>
          <a:xfrm>
            <a:off x="4000500" y="2533650"/>
            <a:ext cx="4191000" cy="3581400"/>
          </a:xfrm>
          <a:prstGeom prst="roundRect">
            <a:avLst>
              <a:gd name="adj" fmla="val 2660"/>
            </a:avLst>
          </a:prstGeom>
          <a:noFill/>
          <a:ln w="14288">
            <a:solidFill>
              <a:srgbClr val="E3E7EA"/>
            </a:solidFill>
          </a:ln>
        </p:spPr>
      </p:sp>
      <p:sp>
        <p:nvSpPr>
          <p:cNvPr id="13" name="TextBox 13"/>
          <p:cNvSpPr txBox="1"/>
          <p:nvPr/>
        </p:nvSpPr>
        <p:spPr>
          <a:xfrm>
            <a:off x="602361" y="6208871"/>
            <a:ext cx="778358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transformer-circuits.pub/2026/emotions/、arXiv:2604.07729</a:t>
            </a:r>
          </a:p>
        </p:txBody>
      </p:sp>
      <p:sp>
        <p:nvSpPr>
          <p:cNvPr id="14" name="TextBox 1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5" name="TextBox 1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17</a:t>
            </a:r>
          </a:p>
        </p:txBody>
      </p:sp>
    </p:spTree>
  </p:cSld>
  <p:clrMapOvr>
    <a:masterClrMapping/>
  </p:clrMapOvr>
  <p:transition xmlns:p14="http://schemas.microsoft.com/office/powerpoint/2010/main" p14:dur="40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95250"/>
          </a:xfrm>
          <a:prstGeom prst="rect">
            <a:avLst/>
          </a:prstGeom>
          <a:solidFill>
            <a:srgbClr val="A3DDE3"/>
          </a:solidFill>
          <a:ln>
            <a:noFill/>
          </a:ln>
        </p:spPr>
      </p:sp>
      <p:sp>
        <p:nvSpPr>
          <p:cNvPr id="4" name="Rectangle 4"/>
          <p:cNvSpPr/>
          <p:nvPr/>
        </p:nvSpPr>
        <p:spPr>
          <a:xfrm>
            <a:off x="609600" y="400050"/>
            <a:ext cx="952500" cy="304800"/>
          </a:xfrm>
          <a:prstGeom prst="roundRect">
            <a:avLst>
              <a:gd name="adj" fmla="val 15625"/>
            </a:avLst>
          </a:prstGeom>
          <a:solidFill>
            <a:srgbClr val="EEF6F7"/>
          </a:solidFill>
          <a:ln w="14288">
            <a:solidFill>
              <a:srgbClr val="47BCC6"/>
            </a:solidFill>
          </a:ln>
        </p:spPr>
      </p:sp>
      <p:sp>
        <p:nvSpPr>
          <p:cNvPr id="5" name="TextBox 5"/>
          <p:cNvSpPr txBox="1"/>
          <p:nvPr/>
        </p:nvSpPr>
        <p:spPr>
          <a:xfrm>
            <a:off x="627116" y="471964"/>
            <a:ext cx="917467" cy="249364"/>
          </a:xfrm>
          <a:prstGeom prst="rect">
            <a:avLst/>
          </a:prstGeom>
          <a:noFill/>
          <a:ln>
            <a:noFill/>
          </a:ln>
        </p:spPr>
        <p:txBody>
          <a:bodyPr wrap="none" lIns="0" tIns="0" rIns="0" bIns="0" anchor="t" anchorCtr="0">
            <a:spAutoFit/>
          </a:bodyPr>
          <a:lstStyle/>
          <a:p>
            <a:pPr algn="ctr"/>
            <a:r>
              <a:rPr lang="en-US" sz="1280" b="1" dirty="0">
                <a:solidFill>
                  <a:srgbClr val="2E9AA4"/>
                </a:solidFill>
                <a:latin typeface="Zen Kaku Gothic New"/>
                <a:ea typeface="Zen Kaku Gothic New"/>
                <a:cs typeface="Zen Kaku Gothic New"/>
              </a:rPr>
              <a:t>NEWS 04</a:t>
            </a:r>
          </a:p>
        </p:txBody>
      </p:sp>
      <p:sp>
        <p:nvSpPr>
          <p:cNvPr id="6" name="TextBox 6"/>
          <p:cNvSpPr txBox="1"/>
          <p:nvPr/>
        </p:nvSpPr>
        <p:spPr>
          <a:xfrm>
            <a:off x="1741551" y="4129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見つかったもの</a:t>
            </a:r>
          </a:p>
        </p:txBody>
      </p:sp>
      <p:sp>
        <p:nvSpPr>
          <p:cNvPr id="7" name="Rectangle 7"/>
          <p:cNvSpPr/>
          <p:nvPr/>
        </p:nvSpPr>
        <p:spPr>
          <a:xfrm>
            <a:off x="609600" y="876300"/>
            <a:ext cx="10972800" cy="19050"/>
          </a:xfrm>
          <a:prstGeom prst="rect">
            <a:avLst/>
          </a:prstGeom>
          <a:solidFill>
            <a:srgbClr val="E3E7EA"/>
          </a:solidFill>
          <a:ln>
            <a:noFill/>
          </a:ln>
        </p:spPr>
      </p:sp>
      <p:sp>
        <p:nvSpPr>
          <p:cNvPr id="8" name="Rectangle 8"/>
          <p:cNvSpPr/>
          <p:nvPr/>
        </p:nvSpPr>
        <p:spPr>
          <a:xfrm>
            <a:off x="609600" y="1333500"/>
            <a:ext cx="10972800" cy="419100"/>
          </a:xfrm>
          <a:prstGeom prst="rect">
            <a:avLst/>
          </a:prstGeom>
          <a:solidFill>
            <a:srgbClr val="0B2E33"/>
          </a:solidFill>
          <a:ln>
            <a:noFill/>
          </a:ln>
        </p:spPr>
      </p:sp>
      <p:sp>
        <p:nvSpPr>
          <p:cNvPr id="9" name="TextBox 9"/>
          <p:cNvSpPr txBox="1"/>
          <p:nvPr/>
        </p:nvSpPr>
        <p:spPr>
          <a:xfrm>
            <a:off x="773811" y="14558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項目</a:t>
            </a:r>
          </a:p>
        </p:txBody>
      </p:sp>
      <p:sp>
        <p:nvSpPr>
          <p:cNvPr id="10" name="TextBox 10"/>
          <p:cNvSpPr txBox="1"/>
          <p:nvPr/>
        </p:nvSpPr>
        <p:spPr>
          <a:xfrm>
            <a:off x="2488311" y="14558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内容</a:t>
            </a:r>
          </a:p>
        </p:txBody>
      </p:sp>
      <p:sp>
        <p:nvSpPr>
          <p:cNvPr id="11" name="Rectangle 11"/>
          <p:cNvSpPr/>
          <p:nvPr/>
        </p:nvSpPr>
        <p:spPr>
          <a:xfrm>
            <a:off x="609600" y="1752600"/>
            <a:ext cx="10972800" cy="400050"/>
          </a:xfrm>
          <a:prstGeom prst="rect">
            <a:avLst/>
          </a:prstGeom>
          <a:solidFill>
            <a:srgbClr val="FFFFFF"/>
          </a:solidFill>
          <a:ln>
            <a:noFill/>
          </a:ln>
        </p:spPr>
      </p:sp>
      <p:sp>
        <p:nvSpPr>
          <p:cNvPr id="12" name="TextBox 12"/>
          <p:cNvSpPr txBox="1"/>
          <p:nvPr/>
        </p:nvSpPr>
        <p:spPr>
          <a:xfrm>
            <a:off x="773811" y="1855946"/>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論文</a:t>
            </a:r>
          </a:p>
        </p:txBody>
      </p:sp>
      <p:sp>
        <p:nvSpPr>
          <p:cNvPr id="13" name="TextBox 13"/>
          <p:cNvSpPr txBox="1"/>
          <p:nvPr/>
        </p:nvSpPr>
        <p:spPr>
          <a:xfrm>
            <a:off x="2488311" y="1855946"/>
            <a:ext cx="1056443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Emotion Concepts and their Function in a Large Language Model（Anthropic、2026年4月2日）</a:t>
            </a:r>
          </a:p>
        </p:txBody>
      </p:sp>
      <p:sp>
        <p:nvSpPr>
          <p:cNvPr id="14" name="Rectangle 14"/>
          <p:cNvSpPr/>
          <p:nvPr/>
        </p:nvSpPr>
        <p:spPr>
          <a:xfrm>
            <a:off x="609600" y="2152650"/>
            <a:ext cx="10972800" cy="400050"/>
          </a:xfrm>
          <a:prstGeom prst="rect">
            <a:avLst/>
          </a:prstGeom>
          <a:solidFill>
            <a:srgbClr val="F7F9FA"/>
          </a:solidFill>
          <a:ln>
            <a:noFill/>
          </a:ln>
        </p:spPr>
      </p:sp>
      <p:sp>
        <p:nvSpPr>
          <p:cNvPr id="15" name="TextBox 15"/>
          <p:cNvSpPr txBox="1"/>
          <p:nvPr/>
        </p:nvSpPr>
        <p:spPr>
          <a:xfrm>
            <a:off x="773811" y="2255996"/>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著者</a:t>
            </a:r>
          </a:p>
        </p:txBody>
      </p:sp>
      <p:sp>
        <p:nvSpPr>
          <p:cNvPr id="16" name="TextBox 16"/>
          <p:cNvSpPr txBox="1"/>
          <p:nvPr/>
        </p:nvSpPr>
        <p:spPr>
          <a:xfrm>
            <a:off x="2488311" y="2255996"/>
            <a:ext cx="804695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Nicholas Sofroniew、Isaac Kauvar、William Saunders、Runjin Chen ほか</a:t>
            </a:r>
          </a:p>
        </p:txBody>
      </p:sp>
      <p:sp>
        <p:nvSpPr>
          <p:cNvPr id="17" name="Rectangle 17"/>
          <p:cNvSpPr/>
          <p:nvPr/>
        </p:nvSpPr>
        <p:spPr>
          <a:xfrm>
            <a:off x="609600" y="2552700"/>
            <a:ext cx="10972800" cy="400050"/>
          </a:xfrm>
          <a:prstGeom prst="rect">
            <a:avLst/>
          </a:prstGeom>
          <a:solidFill>
            <a:srgbClr val="FFFFFF"/>
          </a:solidFill>
          <a:ln>
            <a:noFill/>
          </a:ln>
        </p:spPr>
      </p:sp>
      <p:sp>
        <p:nvSpPr>
          <p:cNvPr id="18" name="TextBox 18"/>
          <p:cNvSpPr txBox="1"/>
          <p:nvPr/>
        </p:nvSpPr>
        <p:spPr>
          <a:xfrm>
            <a:off x="773811" y="2656046"/>
            <a:ext cx="124963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対象モデル</a:t>
            </a:r>
          </a:p>
        </p:txBody>
      </p:sp>
      <p:sp>
        <p:nvSpPr>
          <p:cNvPr id="19" name="TextBox 19"/>
          <p:cNvSpPr txBox="1"/>
          <p:nvPr/>
        </p:nvSpPr>
        <p:spPr>
          <a:xfrm>
            <a:off x="2488311" y="2656046"/>
            <a:ext cx="2063718"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Claude Sonnet 4.5</a:t>
            </a:r>
          </a:p>
        </p:txBody>
      </p:sp>
      <p:sp>
        <p:nvSpPr>
          <p:cNvPr id="20" name="Rectangle 20"/>
          <p:cNvSpPr/>
          <p:nvPr/>
        </p:nvSpPr>
        <p:spPr>
          <a:xfrm>
            <a:off x="609600" y="2952750"/>
            <a:ext cx="10972800" cy="400050"/>
          </a:xfrm>
          <a:prstGeom prst="rect">
            <a:avLst/>
          </a:prstGeom>
          <a:solidFill>
            <a:srgbClr val="F7F9FA"/>
          </a:solidFill>
          <a:ln>
            <a:noFill/>
          </a:ln>
        </p:spPr>
      </p:sp>
      <p:sp>
        <p:nvSpPr>
          <p:cNvPr id="21" name="TextBox 21"/>
          <p:cNvSpPr txBox="1"/>
          <p:nvPr/>
        </p:nvSpPr>
        <p:spPr>
          <a:xfrm>
            <a:off x="773811" y="3056096"/>
            <a:ext cx="124963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取り出し方</a:t>
            </a:r>
          </a:p>
        </p:txBody>
      </p:sp>
      <p:sp>
        <p:nvSpPr>
          <p:cNvPr id="22" name="TextBox 22"/>
          <p:cNvSpPr txBox="1"/>
          <p:nvPr/>
        </p:nvSpPr>
        <p:spPr>
          <a:xfrm>
            <a:off x="2488311" y="3056096"/>
            <a:ext cx="97310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感情語を1つ選び、その物語を1,000本生成させて神経活動を記録し、方向をベクトルにする</a:t>
            </a:r>
          </a:p>
        </p:txBody>
      </p:sp>
      <p:sp>
        <p:nvSpPr>
          <p:cNvPr id="23" name="Rectangle 23"/>
          <p:cNvSpPr/>
          <p:nvPr/>
        </p:nvSpPr>
        <p:spPr>
          <a:xfrm>
            <a:off x="609600" y="3352800"/>
            <a:ext cx="10972800" cy="400050"/>
          </a:xfrm>
          <a:prstGeom prst="rect">
            <a:avLst/>
          </a:prstGeom>
          <a:solidFill>
            <a:srgbClr val="FFFFFF"/>
          </a:solidFill>
          <a:ln>
            <a:noFill/>
          </a:ln>
        </p:spPr>
      </p:sp>
      <p:sp>
        <p:nvSpPr>
          <p:cNvPr id="24" name="TextBox 24"/>
          <p:cNvSpPr txBox="1"/>
          <p:nvPr/>
        </p:nvSpPr>
        <p:spPr>
          <a:xfrm>
            <a:off x="773811" y="3456146"/>
            <a:ext cx="149666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見つかった数</a:t>
            </a:r>
          </a:p>
        </p:txBody>
      </p:sp>
      <p:sp>
        <p:nvSpPr>
          <p:cNvPr id="25" name="TextBox 25"/>
          <p:cNvSpPr txBox="1"/>
          <p:nvPr/>
        </p:nvSpPr>
        <p:spPr>
          <a:xfrm>
            <a:off x="2488311" y="3456146"/>
            <a:ext cx="416694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171の感情概念に対応する内部ベクトル</a:t>
            </a:r>
          </a:p>
        </p:txBody>
      </p:sp>
      <p:sp>
        <p:nvSpPr>
          <p:cNvPr id="26" name="Rectangle 26"/>
          <p:cNvSpPr/>
          <p:nvPr/>
        </p:nvSpPr>
        <p:spPr>
          <a:xfrm>
            <a:off x="609600" y="3752850"/>
            <a:ext cx="10972800" cy="400050"/>
          </a:xfrm>
          <a:prstGeom prst="rect">
            <a:avLst/>
          </a:prstGeom>
          <a:solidFill>
            <a:srgbClr val="F7F9FA"/>
          </a:solidFill>
          <a:ln>
            <a:noFill/>
          </a:ln>
        </p:spPr>
      </p:sp>
      <p:sp>
        <p:nvSpPr>
          <p:cNvPr id="27" name="TextBox 27"/>
          <p:cNvSpPr txBox="1"/>
          <p:nvPr/>
        </p:nvSpPr>
        <p:spPr>
          <a:xfrm>
            <a:off x="773811" y="3856196"/>
            <a:ext cx="75557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並び方</a:t>
            </a:r>
          </a:p>
        </p:txBody>
      </p:sp>
      <p:sp>
        <p:nvSpPr>
          <p:cNvPr id="28" name="TextBox 28"/>
          <p:cNvSpPr txBox="1"/>
          <p:nvPr/>
        </p:nvSpPr>
        <p:spPr>
          <a:xfrm>
            <a:off x="2488311" y="3856196"/>
            <a:ext cx="1049564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意味の近い感情は近くに集まる。主な変動軸は、感情心理学でいう感情価と覚醒度の2軸に対応した</a:t>
            </a:r>
          </a:p>
        </p:txBody>
      </p:sp>
      <p:sp>
        <p:nvSpPr>
          <p:cNvPr id="29" name="Rectangle 29"/>
          <p:cNvSpPr/>
          <p:nvPr/>
        </p:nvSpPr>
        <p:spPr>
          <a:xfrm>
            <a:off x="609600" y="4152900"/>
            <a:ext cx="10972800" cy="400050"/>
          </a:xfrm>
          <a:prstGeom prst="rect">
            <a:avLst/>
          </a:prstGeom>
          <a:solidFill>
            <a:srgbClr val="FFFFFF"/>
          </a:solidFill>
          <a:ln>
            <a:noFill/>
          </a:ln>
        </p:spPr>
      </p:sp>
      <p:sp>
        <p:nvSpPr>
          <p:cNvPr id="30" name="TextBox 30"/>
          <p:cNvSpPr txBox="1"/>
          <p:nvPr/>
        </p:nvSpPr>
        <p:spPr>
          <a:xfrm>
            <a:off x="773811" y="4256246"/>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危険量への反応</a:t>
            </a:r>
          </a:p>
        </p:txBody>
      </p:sp>
      <p:sp>
        <p:nvSpPr>
          <p:cNvPr id="31" name="TextBox 31"/>
          <p:cNvSpPr txBox="1"/>
          <p:nvPr/>
        </p:nvSpPr>
        <p:spPr>
          <a:xfrm>
            <a:off x="2488311" y="4256246"/>
            <a:ext cx="911607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薬の用量を安全域から危険域へ上げていくと Afraid の活性が上がり、Calm が下がる</a:t>
            </a:r>
          </a:p>
        </p:txBody>
      </p:sp>
      <p:sp>
        <p:nvSpPr>
          <p:cNvPr id="32" name="Line 32"/>
          <p:cNvSpPr/>
          <p:nvPr/>
        </p:nvSpPr>
        <p:spPr>
          <a:xfrm>
            <a:off x="2324100" y="1752600"/>
            <a:ext cx="9525" cy="2800350"/>
          </a:xfrm>
          <a:custGeom>
            <a:avLst/>
            <a:gdLst/>
            <a:ahLst/>
            <a:cxnLst/>
            <a:rect l="l" t="t" r="r" b="b"/>
            <a:pathLst>
              <a:path w="9525" h="2800350">
                <a:moveTo>
                  <a:pt x="0" y="0"/>
                </a:moveTo>
                <a:lnTo>
                  <a:pt x="0" y="2800350"/>
                </a:lnTo>
              </a:path>
            </a:pathLst>
          </a:custGeom>
          <a:noFill/>
          <a:ln w="9525">
            <a:solidFill>
              <a:srgbClr val="E3E7EA"/>
            </a:solidFill>
          </a:ln>
        </p:spPr>
      </p:sp>
      <p:sp>
        <p:nvSpPr>
          <p:cNvPr id="33" name="Rectangle 33"/>
          <p:cNvSpPr/>
          <p:nvPr/>
        </p:nvSpPr>
        <p:spPr>
          <a:xfrm>
            <a:off x="609600" y="1752600"/>
            <a:ext cx="10972800" cy="2800350"/>
          </a:xfrm>
          <a:prstGeom prst="rect">
            <a:avLst/>
          </a:prstGeom>
          <a:noFill/>
          <a:ln w="9525">
            <a:solidFill>
              <a:srgbClr val="E3E7EA"/>
            </a:solidFill>
          </a:ln>
        </p:spPr>
      </p:sp>
      <p:sp>
        <p:nvSpPr>
          <p:cNvPr id="34" name="TextBox 3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5" name="TextBox 3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18</a:t>
            </a:r>
          </a:p>
        </p:txBody>
      </p:sp>
    </p:spTree>
  </p:cSld>
  <p:clrMapOvr>
    <a:masterClrMapping/>
  </p:clrMapOvr>
  <p:transition xmlns:p14="http://schemas.microsoft.com/office/powerpoint/2010/main" p14:dur="40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95250"/>
          </a:xfrm>
          <a:prstGeom prst="rect">
            <a:avLst/>
          </a:prstGeom>
          <a:solidFill>
            <a:srgbClr val="A3DDE3"/>
          </a:solidFill>
          <a:ln>
            <a:noFill/>
          </a:ln>
        </p:spPr>
      </p:sp>
      <p:sp>
        <p:nvSpPr>
          <p:cNvPr id="4" name="Rectangle 4"/>
          <p:cNvSpPr/>
          <p:nvPr/>
        </p:nvSpPr>
        <p:spPr>
          <a:xfrm>
            <a:off x="609600" y="400050"/>
            <a:ext cx="952500" cy="304800"/>
          </a:xfrm>
          <a:prstGeom prst="roundRect">
            <a:avLst>
              <a:gd name="adj" fmla="val 15625"/>
            </a:avLst>
          </a:prstGeom>
          <a:solidFill>
            <a:srgbClr val="EEF6F7"/>
          </a:solidFill>
          <a:ln w="14288">
            <a:solidFill>
              <a:srgbClr val="47BCC6"/>
            </a:solidFill>
          </a:ln>
        </p:spPr>
      </p:sp>
      <p:sp>
        <p:nvSpPr>
          <p:cNvPr id="5" name="TextBox 5"/>
          <p:cNvSpPr txBox="1"/>
          <p:nvPr/>
        </p:nvSpPr>
        <p:spPr>
          <a:xfrm>
            <a:off x="627116" y="471964"/>
            <a:ext cx="917467" cy="249364"/>
          </a:xfrm>
          <a:prstGeom prst="rect">
            <a:avLst/>
          </a:prstGeom>
          <a:noFill/>
          <a:ln>
            <a:noFill/>
          </a:ln>
        </p:spPr>
        <p:txBody>
          <a:bodyPr wrap="none" lIns="0" tIns="0" rIns="0" bIns="0" anchor="t" anchorCtr="0">
            <a:spAutoFit/>
          </a:bodyPr>
          <a:lstStyle/>
          <a:p>
            <a:pPr algn="ctr"/>
            <a:r>
              <a:rPr lang="en-US" sz="1280" b="1" dirty="0">
                <a:solidFill>
                  <a:srgbClr val="2E9AA4"/>
                </a:solidFill>
                <a:latin typeface="Zen Kaku Gothic New"/>
                <a:ea typeface="Zen Kaku Gothic New"/>
                <a:cs typeface="Zen Kaku Gothic New"/>
              </a:rPr>
              <a:t>NEWS 04</a:t>
            </a:r>
          </a:p>
        </p:txBody>
      </p:sp>
      <p:sp>
        <p:nvSpPr>
          <p:cNvPr id="6" name="TextBox 6"/>
          <p:cNvSpPr txBox="1"/>
          <p:nvPr/>
        </p:nvSpPr>
        <p:spPr>
          <a:xfrm>
            <a:off x="1741551" y="412909"/>
            <a:ext cx="3415522"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出力に残らない状態</a:t>
            </a:r>
          </a:p>
        </p:txBody>
      </p:sp>
      <p:sp>
        <p:nvSpPr>
          <p:cNvPr id="7" name="Rectangle 7"/>
          <p:cNvSpPr/>
          <p:nvPr/>
        </p:nvSpPr>
        <p:spPr>
          <a:xfrm>
            <a:off x="609600" y="876300"/>
            <a:ext cx="10972800" cy="19050"/>
          </a:xfrm>
          <a:prstGeom prst="rect">
            <a:avLst/>
          </a:prstGeom>
          <a:solidFill>
            <a:srgbClr val="E3E7EA"/>
          </a:solidFill>
          <a:ln>
            <a:noFill/>
          </a:ln>
        </p:spPr>
      </p:sp>
      <p:sp>
        <p:nvSpPr>
          <p:cNvPr id="8" name="Rectangle 8"/>
          <p:cNvSpPr/>
          <p:nvPr/>
        </p:nvSpPr>
        <p:spPr>
          <a:xfrm>
            <a:off x="609600" y="1371600"/>
            <a:ext cx="76200" cy="1276350"/>
          </a:xfrm>
          <a:prstGeom prst="rect">
            <a:avLst/>
          </a:prstGeom>
          <a:solidFill>
            <a:srgbClr val="47BCC6"/>
          </a:solidFill>
          <a:ln>
            <a:noFill/>
          </a:ln>
        </p:spPr>
      </p:sp>
      <p:sp>
        <p:nvSpPr>
          <p:cNvPr id="9" name="TextBox 9"/>
          <p:cNvSpPr txBox="1"/>
          <p:nvPr/>
        </p:nvSpPr>
        <p:spPr>
          <a:xfrm>
            <a:off x="976122" y="1502092"/>
            <a:ext cx="6945820" cy="557403"/>
          </a:xfrm>
          <a:prstGeom prst="rect">
            <a:avLst/>
          </a:prstGeom>
          <a:noFill/>
          <a:ln>
            <a:noFill/>
          </a:ln>
        </p:spPr>
        <p:txBody>
          <a:bodyPr wrap="none" lIns="0" tIns="0" rIns="0" bIns="0" anchor="t" anchorCtr="0">
            <a:spAutoFit/>
          </a:bodyPr>
          <a:lstStyle/>
          <a:p>
            <a:pPr algn="l"/>
            <a:r>
              <a:rPr lang="zh-CN" sz="2850" b="1" dirty="0">
                <a:solidFill>
                  <a:srgbClr val="000000"/>
                </a:solidFill>
                <a:latin typeface="Zen Kaku Gothic New"/>
                <a:ea typeface="Zen Kaku Gothic New"/>
                <a:cs typeface="Zen Kaku Gothic New"/>
              </a:rPr>
              <a:t>内部の状態は出力に出ないまま</a:t>
            </a:r>
          </a:p>
        </p:txBody>
      </p:sp>
      <p:sp>
        <p:nvSpPr>
          <p:cNvPr id="10" name="TextBox 10"/>
          <p:cNvSpPr txBox="1"/>
          <p:nvPr/>
        </p:nvSpPr>
        <p:spPr>
          <a:xfrm>
            <a:off x="976122" y="2054542"/>
            <a:ext cx="3981450" cy="557403"/>
          </a:xfrm>
          <a:prstGeom prst="rect">
            <a:avLst/>
          </a:prstGeom>
          <a:noFill/>
          <a:ln>
            <a:noFill/>
          </a:ln>
        </p:spPr>
        <p:txBody>
          <a:bodyPr wrap="none" lIns="0" tIns="0" rIns="0" bIns="0" anchor="t" anchorCtr="0">
            <a:spAutoFit/>
          </a:bodyPr>
          <a:lstStyle/>
          <a:p>
            <a:pPr algn="l"/>
            <a:r>
              <a:rPr lang="zh-CN" sz="2850" b="1" dirty="0">
                <a:solidFill>
                  <a:srgbClr val="264DBF"/>
                </a:solidFill>
                <a:latin typeface="Zen Kaku Gothic New"/>
                <a:ea typeface="Zen Kaku Gothic New"/>
                <a:cs typeface="Zen Kaku Gothic New"/>
              </a:rPr>
              <a:t>行動を変えます</a:t>
            </a:r>
            <a:r>
              <a:rPr lang="zh-CN" sz="2850" b="1" dirty="0">
                <a:solidFill>
                  <a:srgbClr val="000000"/>
                </a:solidFill>
                <a:latin typeface="Zen Kaku Gothic New"/>
                <a:ea typeface="Zen Kaku Gothic New"/>
                <a:cs typeface="Zen Kaku Gothic New"/>
              </a:rPr>
              <a:t>。</a:t>
            </a:r>
          </a:p>
        </p:txBody>
      </p:sp>
      <p:sp>
        <p:nvSpPr>
          <p:cNvPr id="11" name="TextBox 11"/>
          <p:cNvSpPr txBox="1"/>
          <p:nvPr/>
        </p:nvSpPr>
        <p:spPr>
          <a:xfrm>
            <a:off x="1001649" y="2916079"/>
            <a:ext cx="10066258" cy="1222438"/>
          </a:xfrm>
          <a:prstGeom prst="rect">
            <a:avLst/>
          </a:prstGeom>
          <a:noFill/>
          <a:ln>
            <a:noFill/>
          </a:ln>
        </p:spPr>
        <p:txBody>
          <a:bodyPr wrap="square" lIns="0" tIns="0" rIns="0" bIns="0" anchor="t" anchorCtr="0"/>
          <a:lstStyle/>
          <a:p>
            <a:pPr algn="l">
              <a:lnSpc>
                <a:spcPts val="2400"/>
              </a:lnSpc>
            </a:pPr>
            <a:r>
              <a:rPr lang="zh-CN" sz="1580" dirty="0">
                <a:solidFill>
                  <a:srgbClr val="484848"/>
                </a:solidFill>
                <a:latin typeface="Zen Kaku Gothic New"/>
                <a:ea typeface="Zen Kaku Gothic New"/>
                <a:cs typeface="Zen Kaku Gothic New"/>
              </a:rPr>
              <a:t>Desperate の方向へ寄せると、評価をごまかす近道（reward hacking）の発生率が上</a:t>
            </a:r>
          </a:p>
          <a:p>
            <a:pPr algn="l">
              <a:lnSpc>
                <a:spcPts val="2400"/>
              </a:lnSpc>
            </a:pPr>
            <a:r>
              <a:rPr lang="zh-CN" sz="1580" dirty="0">
                <a:solidFill>
                  <a:srgbClr val="484848"/>
                </a:solidFill>
                <a:latin typeface="Zen Kaku Gothic New"/>
                <a:ea typeface="Zen Kaku Gothic New"/>
                <a:cs typeface="Zen Kaku Gothic New"/>
              </a:rPr>
              <a:t>がりました。Calm へ寄せると下がります。論文が載せている内部の揺れ（WAIT. WAIT</a:t>
            </a:r>
          </a:p>
          <a:p>
            <a:pPr algn="l">
              <a:lnSpc>
                <a:spcPts val="2400"/>
              </a:lnSpc>
            </a:pPr>
            <a:r>
              <a:rPr lang="zh-CN" sz="1580" dirty="0">
                <a:solidFill>
                  <a:srgbClr val="484848"/>
                </a:solidFill>
                <a:latin typeface="Zen Kaku Gothic New"/>
                <a:ea typeface="Zen Kaku Gothic New"/>
                <a:cs typeface="Zen Kaku Gothic New"/>
              </a:rPr>
              <a:t>WAIT WAIT.）は、最終的な回答文には出てきません。エージェントの状態を最終出力</a:t>
            </a:r>
          </a:p>
          <a:p>
            <a:pPr algn="l">
              <a:lnSpc>
                <a:spcPts val="2400"/>
              </a:lnSpc>
            </a:pPr>
            <a:r>
              <a:rPr lang="zh-CN" sz="1580" dirty="0">
                <a:solidFill>
                  <a:srgbClr val="484848"/>
                </a:solidFill>
                <a:latin typeface="Zen Kaku Gothic New"/>
                <a:ea typeface="Zen Kaku Gothic New"/>
                <a:cs typeface="Zen Kaku Gothic New"/>
              </a:rPr>
              <a:t>だけで見張っていると、ここは映りません。</a:t>
            </a:r>
          </a:p>
        </p:txBody>
      </p:sp>
      <p:sp>
        <p:nvSpPr>
          <p:cNvPr id="12" name="Rectangle 12"/>
          <p:cNvSpPr/>
          <p:nvPr/>
        </p:nvSpPr>
        <p:spPr>
          <a:xfrm>
            <a:off x="609600" y="4171950"/>
            <a:ext cx="10972800" cy="990600"/>
          </a:xfrm>
          <a:prstGeom prst="roundRect">
            <a:avLst>
              <a:gd name="adj" fmla="val 5769"/>
            </a:avLst>
          </a:prstGeom>
          <a:solidFill>
            <a:srgbClr val="EEF6F7"/>
          </a:solidFill>
          <a:ln>
            <a:noFill/>
          </a:ln>
        </p:spPr>
      </p:sp>
      <p:sp>
        <p:nvSpPr>
          <p:cNvPr id="13" name="Rectangle 13"/>
          <p:cNvSpPr/>
          <p:nvPr/>
        </p:nvSpPr>
        <p:spPr>
          <a:xfrm>
            <a:off x="609600" y="4171950"/>
            <a:ext cx="47625" cy="990600"/>
          </a:xfrm>
          <a:prstGeom prst="rect">
            <a:avLst/>
          </a:prstGeom>
          <a:solidFill>
            <a:srgbClr val="264DBF"/>
          </a:solidFill>
          <a:ln>
            <a:noFill/>
          </a:ln>
        </p:spPr>
      </p:sp>
      <p:sp>
        <p:nvSpPr>
          <p:cNvPr id="14" name="TextBox 14"/>
          <p:cNvSpPr txBox="1"/>
          <p:nvPr/>
        </p:nvSpPr>
        <p:spPr>
          <a:xfrm>
            <a:off x="811530" y="4276725"/>
            <a:ext cx="1835468"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自社で見るなら</a:t>
            </a:r>
          </a:p>
        </p:txBody>
      </p:sp>
      <p:sp>
        <p:nvSpPr>
          <p:cNvPr id="15" name="TextBox 15"/>
          <p:cNvSpPr txBox="1"/>
          <p:nvPr/>
        </p:nvSpPr>
        <p:spPr>
          <a:xfrm>
            <a:off x="811911" y="4551521"/>
            <a:ext cx="10130981"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長く走らせるエージェントほど、途中の状態が結果に効きます。ログに残すのを最終出力だけに</a:t>
            </a:r>
          </a:p>
          <a:p>
            <a:pPr algn="l">
              <a:lnSpc>
                <a:spcPts val="2100"/>
              </a:lnSpc>
            </a:pPr>
            <a:r>
              <a:rPr lang="zh-CN" sz="1420" dirty="0">
                <a:solidFill>
                  <a:srgbClr val="000000"/>
                </a:solidFill>
                <a:latin typeface="Zen Kaku Gothic New"/>
                <a:ea typeface="Zen Kaku Gothic New"/>
                <a:cs typeface="Zen Kaku Gothic New"/>
              </a:rPr>
              <a:t>せず、途中の判断とツール呼び出しの列まで残しておくこと。</a:t>
            </a:r>
          </a:p>
        </p:txBody>
      </p:sp>
      <p:sp>
        <p:nvSpPr>
          <p:cNvPr id="16" name="TextBox 16"/>
          <p:cNvSpPr txBox="1"/>
          <p:nvPr/>
        </p:nvSpPr>
        <p:spPr>
          <a:xfrm>
            <a:off x="602361" y="5256371"/>
            <a:ext cx="778358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transformer-circuits.pub/2026/emotions/、arXiv:2604.07729</a:t>
            </a:r>
          </a:p>
        </p:txBody>
      </p:sp>
      <p:sp>
        <p:nvSpPr>
          <p:cNvPr id="17" name="TextBox 1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8" name="TextBox 1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19</a:t>
            </a:r>
          </a:p>
        </p:txBody>
      </p:sp>
    </p:spTree>
  </p:cSld>
  <p:clrMapOvr>
    <a:masterClrMapping/>
  </p:clrMapOvr>
  <p:transition xmlns:p14="http://schemas.microsoft.com/office/powerpoint/2010/main" p14:dur="4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収録ニュース一覧</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498071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先頭の5件は</a:t>
            </a:r>
            <a:r>
              <a:rPr lang="zh-CN" sz="2480" b="1" dirty="0">
                <a:solidFill>
                  <a:srgbClr val="264DBF"/>
                </a:solidFill>
                <a:latin typeface="Zen Kaku Gothic New"/>
                <a:ea typeface="Zen Kaku Gothic New"/>
                <a:cs typeface="Zen Kaku Gothic New"/>
              </a:rPr>
              <a:t>定番枠</a:t>
            </a:r>
            <a:r>
              <a:rPr lang="zh-CN" sz="2480" b="1" dirty="0">
                <a:solidFill>
                  <a:srgbClr val="000000"/>
                </a:solidFill>
                <a:latin typeface="Zen Kaku Gothic New"/>
                <a:ea typeface="Zen Kaku Gothic New"/>
                <a:cs typeface="Zen Kaku Gothic New"/>
              </a:rPr>
              <a:t>です。</a:t>
            </a:r>
          </a:p>
        </p:txBody>
      </p:sp>
      <p:sp>
        <p:nvSpPr>
          <p:cNvPr id="7" name="Rectangle 7"/>
          <p:cNvSpPr/>
          <p:nvPr/>
        </p:nvSpPr>
        <p:spPr>
          <a:xfrm>
            <a:off x="609600" y="2247900"/>
            <a:ext cx="10972800" cy="419100"/>
          </a:xfrm>
          <a:prstGeom prst="rect">
            <a:avLst/>
          </a:prstGeom>
          <a:solidFill>
            <a:srgbClr val="0B2E33"/>
          </a:solidFill>
          <a:ln>
            <a:noFill/>
          </a:ln>
        </p:spPr>
      </p:sp>
      <p:sp>
        <p:nvSpPr>
          <p:cNvPr id="8" name="TextBox 8"/>
          <p:cNvSpPr txBox="1"/>
          <p:nvPr/>
        </p:nvSpPr>
        <p:spPr>
          <a:xfrm>
            <a:off x="773811" y="2370296"/>
            <a:ext cx="296663" cy="278702"/>
          </a:xfrm>
          <a:prstGeom prst="rect">
            <a:avLst/>
          </a:prstGeom>
          <a:noFill/>
          <a:ln>
            <a:noFill/>
          </a:ln>
        </p:spPr>
        <p:txBody>
          <a:bodyPr wrap="none" lIns="0" tIns="0" rIns="0" bIns="0" anchor="t" anchorCtr="0">
            <a:spAutoFit/>
          </a:bodyPr>
          <a:lstStyle/>
          <a:p>
            <a:pPr algn="l"/>
            <a:r>
              <a:rPr lang="en-US" sz="1420" b="1" dirty="0">
                <a:solidFill>
                  <a:srgbClr val="FFFFFF"/>
                </a:solidFill>
                <a:latin typeface="Zen Kaku Gothic New"/>
                <a:ea typeface="Zen Kaku Gothic New"/>
                <a:cs typeface="Zen Kaku Gothic New"/>
              </a:rPr>
              <a:t>No</a:t>
            </a:r>
          </a:p>
        </p:txBody>
      </p:sp>
      <p:sp>
        <p:nvSpPr>
          <p:cNvPr id="9" name="TextBox 9"/>
          <p:cNvSpPr txBox="1"/>
          <p:nvPr/>
        </p:nvSpPr>
        <p:spPr>
          <a:xfrm>
            <a:off x="1383411" y="2370296"/>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ニュース</a:t>
            </a:r>
          </a:p>
        </p:txBody>
      </p:sp>
      <p:sp>
        <p:nvSpPr>
          <p:cNvPr id="10" name="TextBox 10"/>
          <p:cNvSpPr txBox="1"/>
          <p:nvPr/>
        </p:nvSpPr>
        <p:spPr>
          <a:xfrm>
            <a:off x="6679311" y="2370296"/>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公開日</a:t>
            </a:r>
          </a:p>
        </p:txBody>
      </p:sp>
      <p:sp>
        <p:nvSpPr>
          <p:cNvPr id="11" name="TextBox 11"/>
          <p:cNvSpPr txBox="1"/>
          <p:nvPr/>
        </p:nvSpPr>
        <p:spPr>
          <a:xfrm>
            <a:off x="8546211" y="2370296"/>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提供社</a:t>
            </a:r>
          </a:p>
        </p:txBody>
      </p:sp>
      <p:sp>
        <p:nvSpPr>
          <p:cNvPr id="12" name="Rectangle 12"/>
          <p:cNvSpPr/>
          <p:nvPr/>
        </p:nvSpPr>
        <p:spPr>
          <a:xfrm>
            <a:off x="609600" y="2667000"/>
            <a:ext cx="10972800" cy="438150"/>
          </a:xfrm>
          <a:prstGeom prst="rect">
            <a:avLst/>
          </a:prstGeom>
          <a:solidFill>
            <a:srgbClr val="FFFFFF"/>
          </a:solidFill>
          <a:ln>
            <a:noFill/>
          </a:ln>
        </p:spPr>
      </p:sp>
      <p:sp>
        <p:nvSpPr>
          <p:cNvPr id="13" name="TextBox 13"/>
          <p:cNvSpPr txBox="1"/>
          <p:nvPr/>
        </p:nvSpPr>
        <p:spPr>
          <a:xfrm>
            <a:off x="773811" y="2789396"/>
            <a:ext cx="150345"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1</a:t>
            </a:r>
          </a:p>
        </p:txBody>
      </p:sp>
      <p:sp>
        <p:nvSpPr>
          <p:cNvPr id="14" name="TextBox 14"/>
          <p:cNvSpPr txBox="1"/>
          <p:nvPr/>
        </p:nvSpPr>
        <p:spPr>
          <a:xfrm>
            <a:off x="1383411" y="2789396"/>
            <a:ext cx="45370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東大二次試験でAIが理三合格水準を突破</a:t>
            </a:r>
          </a:p>
        </p:txBody>
      </p:sp>
      <p:sp>
        <p:nvSpPr>
          <p:cNvPr id="15" name="TextBox 15"/>
          <p:cNvSpPr txBox="1"/>
          <p:nvPr/>
        </p:nvSpPr>
        <p:spPr>
          <a:xfrm>
            <a:off x="6679311" y="2789396"/>
            <a:ext cx="14966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2026年3月5日</a:t>
            </a:r>
          </a:p>
        </p:txBody>
      </p:sp>
      <p:sp>
        <p:nvSpPr>
          <p:cNvPr id="16" name="TextBox 16"/>
          <p:cNvSpPr txBox="1"/>
          <p:nvPr/>
        </p:nvSpPr>
        <p:spPr>
          <a:xfrm>
            <a:off x="8546211" y="2789396"/>
            <a:ext cx="166135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東進（ナガセ）</a:t>
            </a:r>
          </a:p>
        </p:txBody>
      </p:sp>
      <p:sp>
        <p:nvSpPr>
          <p:cNvPr id="17" name="Rectangle 17"/>
          <p:cNvSpPr/>
          <p:nvPr/>
        </p:nvSpPr>
        <p:spPr>
          <a:xfrm>
            <a:off x="609600" y="3105150"/>
            <a:ext cx="10972800" cy="438150"/>
          </a:xfrm>
          <a:prstGeom prst="rect">
            <a:avLst/>
          </a:prstGeom>
          <a:solidFill>
            <a:srgbClr val="F7F9FA"/>
          </a:solidFill>
          <a:ln>
            <a:noFill/>
          </a:ln>
        </p:spPr>
      </p:sp>
      <p:sp>
        <p:nvSpPr>
          <p:cNvPr id="18" name="TextBox 18"/>
          <p:cNvSpPr txBox="1"/>
          <p:nvPr/>
        </p:nvSpPr>
        <p:spPr>
          <a:xfrm>
            <a:off x="773811" y="3227546"/>
            <a:ext cx="150345"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2</a:t>
            </a:r>
          </a:p>
        </p:txBody>
      </p:sp>
      <p:sp>
        <p:nvSpPr>
          <p:cNvPr id="19" name="TextBox 19"/>
          <p:cNvSpPr txBox="1"/>
          <p:nvPr/>
        </p:nvSpPr>
        <p:spPr>
          <a:xfrm>
            <a:off x="1383411" y="3227546"/>
            <a:ext cx="428367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医師国家試験でAIが受験生上位の得点</a:t>
            </a:r>
          </a:p>
        </p:txBody>
      </p:sp>
      <p:sp>
        <p:nvSpPr>
          <p:cNvPr id="20" name="TextBox 20"/>
          <p:cNvSpPr txBox="1"/>
          <p:nvPr/>
        </p:nvSpPr>
        <p:spPr>
          <a:xfrm>
            <a:off x="6679311" y="3227546"/>
            <a:ext cx="14966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2026年2月7日</a:t>
            </a:r>
          </a:p>
        </p:txBody>
      </p:sp>
      <p:sp>
        <p:nvSpPr>
          <p:cNvPr id="21" name="TextBox 21"/>
          <p:cNvSpPr txBox="1"/>
          <p:nvPr/>
        </p:nvSpPr>
        <p:spPr>
          <a:xfrm>
            <a:off x="8546211" y="3227546"/>
            <a:ext cx="21318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メディックメディア</a:t>
            </a:r>
          </a:p>
        </p:txBody>
      </p:sp>
      <p:sp>
        <p:nvSpPr>
          <p:cNvPr id="22" name="Rectangle 22"/>
          <p:cNvSpPr/>
          <p:nvPr/>
        </p:nvSpPr>
        <p:spPr>
          <a:xfrm>
            <a:off x="609600" y="3543300"/>
            <a:ext cx="10972800" cy="438150"/>
          </a:xfrm>
          <a:prstGeom prst="rect">
            <a:avLst/>
          </a:prstGeom>
          <a:solidFill>
            <a:srgbClr val="FFFFFF"/>
          </a:solidFill>
          <a:ln>
            <a:noFill/>
          </a:ln>
        </p:spPr>
      </p:sp>
      <p:sp>
        <p:nvSpPr>
          <p:cNvPr id="23" name="TextBox 23"/>
          <p:cNvSpPr txBox="1"/>
          <p:nvPr/>
        </p:nvSpPr>
        <p:spPr>
          <a:xfrm>
            <a:off x="773811" y="3665696"/>
            <a:ext cx="150345"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3</a:t>
            </a:r>
          </a:p>
        </p:txBody>
      </p:sp>
      <p:sp>
        <p:nvSpPr>
          <p:cNvPr id="24" name="TextBox 24"/>
          <p:cNvSpPr txBox="1"/>
          <p:nvPr/>
        </p:nvSpPr>
        <p:spPr>
          <a:xfrm>
            <a:off x="1383411" y="3665696"/>
            <a:ext cx="352358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世界一決定戦でAIが人間に勝利</a:t>
            </a:r>
          </a:p>
        </p:txBody>
      </p:sp>
      <p:sp>
        <p:nvSpPr>
          <p:cNvPr id="25" name="TextBox 25"/>
          <p:cNvSpPr txBox="1"/>
          <p:nvPr/>
        </p:nvSpPr>
        <p:spPr>
          <a:xfrm>
            <a:off x="6679311" y="3665696"/>
            <a:ext cx="14966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2026年7月9日</a:t>
            </a:r>
          </a:p>
        </p:txBody>
      </p:sp>
      <p:sp>
        <p:nvSpPr>
          <p:cNvPr id="26" name="TextBox 26"/>
          <p:cNvSpPr txBox="1"/>
          <p:nvPr/>
        </p:nvSpPr>
        <p:spPr>
          <a:xfrm>
            <a:off x="8546211" y="3665696"/>
            <a:ext cx="197652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AtCoder／OpenAI</a:t>
            </a:r>
          </a:p>
        </p:txBody>
      </p:sp>
      <p:sp>
        <p:nvSpPr>
          <p:cNvPr id="27" name="Rectangle 27"/>
          <p:cNvSpPr/>
          <p:nvPr/>
        </p:nvSpPr>
        <p:spPr>
          <a:xfrm>
            <a:off x="609600" y="3981450"/>
            <a:ext cx="10972800" cy="438150"/>
          </a:xfrm>
          <a:prstGeom prst="rect">
            <a:avLst/>
          </a:prstGeom>
          <a:solidFill>
            <a:srgbClr val="F7F9FA"/>
          </a:solidFill>
          <a:ln>
            <a:noFill/>
          </a:ln>
        </p:spPr>
      </p:sp>
      <p:sp>
        <p:nvSpPr>
          <p:cNvPr id="28" name="TextBox 28"/>
          <p:cNvSpPr txBox="1"/>
          <p:nvPr/>
        </p:nvSpPr>
        <p:spPr>
          <a:xfrm>
            <a:off x="773811" y="4103846"/>
            <a:ext cx="150345"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4</a:t>
            </a:r>
          </a:p>
        </p:txBody>
      </p:sp>
      <p:sp>
        <p:nvSpPr>
          <p:cNvPr id="29" name="TextBox 29"/>
          <p:cNvSpPr txBox="1"/>
          <p:nvPr/>
        </p:nvSpPr>
        <p:spPr>
          <a:xfrm>
            <a:off x="1383411" y="4103846"/>
            <a:ext cx="416694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モデル内部に感情に対応する171の概念</a:t>
            </a:r>
          </a:p>
        </p:txBody>
      </p:sp>
      <p:sp>
        <p:nvSpPr>
          <p:cNvPr id="30" name="TextBox 30"/>
          <p:cNvSpPr txBox="1"/>
          <p:nvPr/>
        </p:nvSpPr>
        <p:spPr>
          <a:xfrm>
            <a:off x="6679311" y="4103846"/>
            <a:ext cx="149666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2026年4月2日</a:t>
            </a:r>
          </a:p>
        </p:txBody>
      </p:sp>
      <p:sp>
        <p:nvSpPr>
          <p:cNvPr id="31" name="TextBox 31"/>
          <p:cNvSpPr txBox="1"/>
          <p:nvPr/>
        </p:nvSpPr>
        <p:spPr>
          <a:xfrm>
            <a:off x="8546211" y="4103846"/>
            <a:ext cx="1129686"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Anthropic</a:t>
            </a:r>
          </a:p>
        </p:txBody>
      </p:sp>
      <p:sp>
        <p:nvSpPr>
          <p:cNvPr id="32" name="Rectangle 32"/>
          <p:cNvSpPr/>
          <p:nvPr/>
        </p:nvSpPr>
        <p:spPr>
          <a:xfrm>
            <a:off x="609600" y="4419600"/>
            <a:ext cx="10972800" cy="438150"/>
          </a:xfrm>
          <a:prstGeom prst="rect">
            <a:avLst/>
          </a:prstGeom>
          <a:solidFill>
            <a:srgbClr val="FFFFFF"/>
          </a:solidFill>
          <a:ln>
            <a:noFill/>
          </a:ln>
        </p:spPr>
      </p:sp>
      <p:sp>
        <p:nvSpPr>
          <p:cNvPr id="33" name="TextBox 33"/>
          <p:cNvSpPr txBox="1"/>
          <p:nvPr/>
        </p:nvSpPr>
        <p:spPr>
          <a:xfrm>
            <a:off x="773811" y="4541996"/>
            <a:ext cx="150345"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5</a:t>
            </a:r>
          </a:p>
        </p:txBody>
      </p:sp>
      <p:sp>
        <p:nvSpPr>
          <p:cNvPr id="34" name="TextBox 34"/>
          <p:cNvSpPr txBox="1"/>
          <p:nvPr/>
        </p:nvSpPr>
        <p:spPr>
          <a:xfrm>
            <a:off x="1383411" y="4541996"/>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自分の内部状態に気づく能力を確認</a:t>
            </a:r>
          </a:p>
        </p:txBody>
      </p:sp>
      <p:sp>
        <p:nvSpPr>
          <p:cNvPr id="35" name="TextBox 35"/>
          <p:cNvSpPr txBox="1"/>
          <p:nvPr/>
        </p:nvSpPr>
        <p:spPr>
          <a:xfrm>
            <a:off x="6679311" y="4541996"/>
            <a:ext cx="17554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2025年10月29日</a:t>
            </a:r>
          </a:p>
        </p:txBody>
      </p:sp>
      <p:sp>
        <p:nvSpPr>
          <p:cNvPr id="36" name="TextBox 36"/>
          <p:cNvSpPr txBox="1"/>
          <p:nvPr/>
        </p:nvSpPr>
        <p:spPr>
          <a:xfrm>
            <a:off x="8546211" y="4541996"/>
            <a:ext cx="1129686"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Anthropic</a:t>
            </a:r>
          </a:p>
        </p:txBody>
      </p:sp>
      <p:sp>
        <p:nvSpPr>
          <p:cNvPr id="37" name="Rectangle 37"/>
          <p:cNvSpPr/>
          <p:nvPr/>
        </p:nvSpPr>
        <p:spPr>
          <a:xfrm>
            <a:off x="609600" y="4857750"/>
            <a:ext cx="10972800" cy="438150"/>
          </a:xfrm>
          <a:prstGeom prst="rect">
            <a:avLst/>
          </a:prstGeom>
          <a:solidFill>
            <a:srgbClr val="F7F9FA"/>
          </a:solidFill>
          <a:ln>
            <a:noFill/>
          </a:ln>
        </p:spPr>
      </p:sp>
      <p:sp>
        <p:nvSpPr>
          <p:cNvPr id="38" name="TextBox 38"/>
          <p:cNvSpPr txBox="1"/>
          <p:nvPr/>
        </p:nvSpPr>
        <p:spPr>
          <a:xfrm>
            <a:off x="773811" y="4980146"/>
            <a:ext cx="150345"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6</a:t>
            </a:r>
          </a:p>
        </p:txBody>
      </p:sp>
      <p:sp>
        <p:nvSpPr>
          <p:cNvPr id="39" name="TextBox 39"/>
          <p:cNvSpPr txBox="1"/>
          <p:nvPr/>
        </p:nvSpPr>
        <p:spPr>
          <a:xfrm>
            <a:off x="1383411" y="4980146"/>
            <a:ext cx="412690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SpaceX、Cursor買収完了（6兆円超）</a:t>
            </a:r>
          </a:p>
        </p:txBody>
      </p:sp>
      <p:sp>
        <p:nvSpPr>
          <p:cNvPr id="40" name="TextBox 40"/>
          <p:cNvSpPr txBox="1"/>
          <p:nvPr/>
        </p:nvSpPr>
        <p:spPr>
          <a:xfrm>
            <a:off x="6679311" y="4980146"/>
            <a:ext cx="16260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2026年8月15日</a:t>
            </a:r>
          </a:p>
        </p:txBody>
      </p:sp>
      <p:sp>
        <p:nvSpPr>
          <p:cNvPr id="41" name="TextBox 41"/>
          <p:cNvSpPr txBox="1"/>
          <p:nvPr/>
        </p:nvSpPr>
        <p:spPr>
          <a:xfrm>
            <a:off x="8546211" y="4980146"/>
            <a:ext cx="2260016"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SpaceX / Anysphere</a:t>
            </a:r>
          </a:p>
        </p:txBody>
      </p:sp>
      <p:sp>
        <p:nvSpPr>
          <p:cNvPr id="42" name="Line 42"/>
          <p:cNvSpPr/>
          <p:nvPr/>
        </p:nvSpPr>
        <p:spPr>
          <a:xfrm>
            <a:off x="1219200" y="2667000"/>
            <a:ext cx="9525" cy="2628900"/>
          </a:xfrm>
          <a:custGeom>
            <a:avLst/>
            <a:gdLst/>
            <a:ahLst/>
            <a:cxnLst/>
            <a:rect l="l" t="t" r="r" b="b"/>
            <a:pathLst>
              <a:path w="9525" h="2628900">
                <a:moveTo>
                  <a:pt x="0" y="0"/>
                </a:moveTo>
                <a:lnTo>
                  <a:pt x="0" y="2628900"/>
                </a:lnTo>
              </a:path>
            </a:pathLst>
          </a:custGeom>
          <a:noFill/>
          <a:ln w="9525">
            <a:solidFill>
              <a:srgbClr val="E3E7EA"/>
            </a:solidFill>
          </a:ln>
        </p:spPr>
      </p:sp>
      <p:sp>
        <p:nvSpPr>
          <p:cNvPr id="43" name="Line 43"/>
          <p:cNvSpPr/>
          <p:nvPr/>
        </p:nvSpPr>
        <p:spPr>
          <a:xfrm>
            <a:off x="6515100" y="2667000"/>
            <a:ext cx="9525" cy="2628900"/>
          </a:xfrm>
          <a:custGeom>
            <a:avLst/>
            <a:gdLst/>
            <a:ahLst/>
            <a:cxnLst/>
            <a:rect l="l" t="t" r="r" b="b"/>
            <a:pathLst>
              <a:path w="9525" h="2628900">
                <a:moveTo>
                  <a:pt x="0" y="0"/>
                </a:moveTo>
                <a:lnTo>
                  <a:pt x="0" y="2628900"/>
                </a:lnTo>
              </a:path>
            </a:pathLst>
          </a:custGeom>
          <a:noFill/>
          <a:ln w="9525">
            <a:solidFill>
              <a:srgbClr val="E3E7EA"/>
            </a:solidFill>
          </a:ln>
        </p:spPr>
      </p:sp>
      <p:sp>
        <p:nvSpPr>
          <p:cNvPr id="44" name="Line 44"/>
          <p:cNvSpPr/>
          <p:nvPr/>
        </p:nvSpPr>
        <p:spPr>
          <a:xfrm>
            <a:off x="8382000" y="2667000"/>
            <a:ext cx="9525" cy="2628900"/>
          </a:xfrm>
          <a:custGeom>
            <a:avLst/>
            <a:gdLst/>
            <a:ahLst/>
            <a:cxnLst/>
            <a:rect l="l" t="t" r="r" b="b"/>
            <a:pathLst>
              <a:path w="9525" h="2628900">
                <a:moveTo>
                  <a:pt x="0" y="0"/>
                </a:moveTo>
                <a:lnTo>
                  <a:pt x="0" y="2628900"/>
                </a:lnTo>
              </a:path>
            </a:pathLst>
          </a:custGeom>
          <a:noFill/>
          <a:ln w="9525">
            <a:solidFill>
              <a:srgbClr val="E3E7EA"/>
            </a:solidFill>
          </a:ln>
        </p:spPr>
      </p:sp>
      <p:sp>
        <p:nvSpPr>
          <p:cNvPr id="45" name="Rectangle 45"/>
          <p:cNvSpPr/>
          <p:nvPr/>
        </p:nvSpPr>
        <p:spPr>
          <a:xfrm>
            <a:off x="609600" y="2667000"/>
            <a:ext cx="10972800" cy="2628900"/>
          </a:xfrm>
          <a:prstGeom prst="rect">
            <a:avLst/>
          </a:prstGeom>
          <a:noFill/>
          <a:ln w="9525">
            <a:solidFill>
              <a:srgbClr val="E3E7EA"/>
            </a:solidFill>
          </a:ln>
        </p:spPr>
      </p:sp>
      <p:sp>
        <p:nvSpPr>
          <p:cNvPr id="46" name="TextBox 46"/>
          <p:cNvSpPr txBox="1"/>
          <p:nvPr/>
        </p:nvSpPr>
        <p:spPr>
          <a:xfrm>
            <a:off x="602361" y="5408771"/>
            <a:ext cx="9187196"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定番枠の次からは公開日の新しい順です。No は本文の「NEWS xx」と対応します。</a:t>
            </a:r>
          </a:p>
        </p:txBody>
      </p:sp>
      <p:sp>
        <p:nvSpPr>
          <p:cNvPr id="47" name="TextBox 4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8" name="TextBox 48"/>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a:t>
            </a:r>
          </a:p>
        </p:txBody>
      </p:sp>
    </p:spTree>
  </p:cSld>
  <p:clrMapOvr>
    <a:masterClrMapping/>
  </p:clrMapOvr>
  <p:transition xmlns:p14="http://schemas.microsoft.com/office/powerpoint/2010/main" p14:dur="40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95250"/>
          </a:xfrm>
          <a:prstGeom prst="rect">
            <a:avLst/>
          </a:prstGeom>
          <a:solidFill>
            <a:srgbClr val="47BCC6"/>
          </a:solidFill>
          <a:ln>
            <a:noFill/>
          </a:ln>
        </p:spPr>
      </p:sp>
      <p:sp>
        <p:nvSpPr>
          <p:cNvPr id="4" name="Rectangle 4"/>
          <p:cNvSpPr/>
          <p:nvPr/>
        </p:nvSpPr>
        <p:spPr>
          <a:xfrm>
            <a:off x="609600" y="361950"/>
            <a:ext cx="1219200" cy="381000"/>
          </a:xfrm>
          <a:prstGeom prst="roundRect">
            <a:avLst>
              <a:gd name="adj" fmla="val 15000"/>
            </a:avLst>
          </a:prstGeom>
          <a:solidFill>
            <a:srgbClr val="0B2E33"/>
          </a:solidFill>
          <a:ln>
            <a:noFill/>
          </a:ln>
        </p:spPr>
      </p:sp>
      <p:sp>
        <p:nvSpPr>
          <p:cNvPr id="5" name="TextBox 5"/>
          <p:cNvSpPr txBox="1"/>
          <p:nvPr/>
        </p:nvSpPr>
        <p:spPr>
          <a:xfrm>
            <a:off x="679514" y="457200"/>
            <a:ext cx="1079373"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NEWS 05</a:t>
            </a:r>
          </a:p>
        </p:txBody>
      </p:sp>
      <p:sp>
        <p:nvSpPr>
          <p:cNvPr id="6" name="TextBox 6"/>
          <p:cNvSpPr txBox="1"/>
          <p:nvPr/>
        </p:nvSpPr>
        <p:spPr>
          <a:xfrm>
            <a:off x="1988820" y="404812"/>
            <a:ext cx="6263640"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自分の内部状態に気づく能力を確認</a:t>
            </a:r>
          </a:p>
        </p:txBody>
      </p:sp>
      <p:sp>
        <p:nvSpPr>
          <p:cNvPr id="7" name="TextBox 7"/>
          <p:cNvSpPr txBox="1"/>
          <p:nvPr/>
        </p:nvSpPr>
        <p:spPr>
          <a:xfrm>
            <a:off x="601980" y="904875"/>
            <a:ext cx="3424555"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Anthropic | 2025年10月29日</a:t>
            </a:r>
          </a:p>
        </p:txBody>
      </p:sp>
      <p:sp>
        <p:nvSpPr>
          <p:cNvPr id="8" name="Rectangle 8"/>
          <p:cNvSpPr/>
          <p:nvPr/>
        </p:nvSpPr>
        <p:spPr>
          <a:xfrm>
            <a:off x="609600" y="1219200"/>
            <a:ext cx="10972800" cy="19050"/>
          </a:xfrm>
          <a:prstGeom prst="rect">
            <a:avLst/>
          </a:prstGeom>
          <a:solidFill>
            <a:srgbClr val="A3DDE3"/>
          </a:solidFill>
          <a:ln>
            <a:noFill/>
          </a:ln>
        </p:spPr>
      </p:sp>
      <p:sp>
        <p:nvSpPr>
          <p:cNvPr id="9" name="TextBox 9"/>
          <p:cNvSpPr txBox="1"/>
          <p:nvPr/>
        </p:nvSpPr>
        <p:spPr>
          <a:xfrm>
            <a:off x="600456" y="1443990"/>
            <a:ext cx="10419588" cy="694944"/>
          </a:xfrm>
          <a:prstGeom prst="rect">
            <a:avLst/>
          </a:prstGeom>
          <a:noFill/>
          <a:ln>
            <a:noFill/>
          </a:ln>
        </p:spPr>
        <p:txBody>
          <a:bodyPr wrap="square" lIns="0" tIns="0" rIns="0" bIns="0" anchor="t" anchorCtr="0"/>
          <a:lstStyle/>
          <a:p>
            <a:pPr algn="l">
              <a:lnSpc>
                <a:spcPts val="2700"/>
              </a:lnSpc>
            </a:pPr>
            <a:r>
              <a:rPr lang="zh-CN" sz="1800" dirty="0">
                <a:solidFill>
                  <a:srgbClr val="000000"/>
                </a:solidFill>
                <a:latin typeface="Zen Kaku Gothic New"/>
                <a:ea typeface="Zen Kaku Gothic New"/>
                <a:cs typeface="Zen Kaku Gothic New"/>
              </a:rPr>
              <a:t>考えを外から注入すると、モデルがそれに気づいて中身を言い当てました。た</a:t>
            </a:r>
          </a:p>
          <a:p>
            <a:pPr algn="l">
              <a:lnSpc>
                <a:spcPts val="2700"/>
              </a:lnSpc>
            </a:pPr>
            <a:r>
              <a:rPr lang="zh-CN" sz="1800" dirty="0">
                <a:solidFill>
                  <a:srgbClr val="000000"/>
                </a:solidFill>
                <a:latin typeface="Zen Kaku Gothic New"/>
                <a:ea typeface="Zen Kaku Gothic New"/>
                <a:cs typeface="Zen Kaku Gothic New"/>
              </a:rPr>
              <a:t>だし成功は約2割です。</a:t>
            </a:r>
          </a:p>
        </p:txBody>
      </p:sp>
      <p:sp>
        <p:nvSpPr>
          <p:cNvPr id="10" name="Rectangle 10"/>
          <p:cNvSpPr/>
          <p:nvPr/>
        </p:nvSpPr>
        <p:spPr>
          <a:xfrm>
            <a:off x="3867150" y="2590800"/>
            <a:ext cx="4581525" cy="3581400"/>
          </a:xfrm>
          <a:prstGeom prst="roundRect">
            <a:avLst>
              <a:gd name="adj" fmla="val 2660"/>
            </a:avLst>
          </a:prstGeom>
          <a:solidFill>
            <a:srgbClr val="000000">
              <a:alpha val="8000"/>
            </a:srgbClr>
          </a:solidFill>
          <a:ln>
            <a:noFill/>
          </a:ln>
        </p:spPr>
      </p:sp>
      <p:pic>
        <p:nvPicPr>
          <p:cNvPr id="11" name="Image 11"/>
          <p:cNvPicPr>
            <a:picLocks noChangeAspect="1"/>
          </p:cNvPicPr>
          <p:nvPr/>
        </p:nvPicPr>
        <p:blipFill>
          <a:blip r:embed="rId2"/>
          <a:stretch>
            <a:fillRect/>
          </a:stretch>
        </p:blipFill>
        <p:spPr>
          <a:xfrm>
            <a:off x="3810000" y="2533650"/>
            <a:ext cx="4581525" cy="3581400"/>
          </a:xfrm>
          <a:prstGeom prst="rect">
            <a:avLst/>
          </a:prstGeom>
        </p:spPr>
      </p:pic>
      <p:sp>
        <p:nvSpPr>
          <p:cNvPr id="12" name="Rectangle 12"/>
          <p:cNvSpPr/>
          <p:nvPr/>
        </p:nvSpPr>
        <p:spPr>
          <a:xfrm>
            <a:off x="3810000" y="2533650"/>
            <a:ext cx="4581525" cy="3581400"/>
          </a:xfrm>
          <a:prstGeom prst="roundRect">
            <a:avLst>
              <a:gd name="adj" fmla="val 2660"/>
            </a:avLst>
          </a:prstGeom>
          <a:noFill/>
          <a:ln w="14288">
            <a:solidFill>
              <a:srgbClr val="E3E7EA"/>
            </a:solidFill>
          </a:ln>
        </p:spPr>
      </p:sp>
      <p:sp>
        <p:nvSpPr>
          <p:cNvPr id="13" name="TextBox 13"/>
          <p:cNvSpPr txBox="1"/>
          <p:nvPr/>
        </p:nvSpPr>
        <p:spPr>
          <a:xfrm>
            <a:off x="602361" y="6208871"/>
            <a:ext cx="8323606"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transformer-circuits.pub/2025/introspection/、arXiv:2601.01828</a:t>
            </a:r>
          </a:p>
        </p:txBody>
      </p:sp>
      <p:sp>
        <p:nvSpPr>
          <p:cNvPr id="14" name="TextBox 1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5" name="TextBox 1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20</a:t>
            </a:r>
          </a:p>
        </p:txBody>
      </p:sp>
    </p:spTree>
  </p:cSld>
  <p:clrMapOvr>
    <a:masterClrMapping/>
  </p:clrMapOvr>
  <p:transition xmlns:p14="http://schemas.microsoft.com/office/powerpoint/2010/main" p14:dur="40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95250"/>
          </a:xfrm>
          <a:prstGeom prst="rect">
            <a:avLst/>
          </a:prstGeom>
          <a:solidFill>
            <a:srgbClr val="A3DDE3"/>
          </a:solidFill>
          <a:ln>
            <a:noFill/>
          </a:ln>
        </p:spPr>
      </p:sp>
      <p:sp>
        <p:nvSpPr>
          <p:cNvPr id="4" name="Rectangle 4"/>
          <p:cNvSpPr/>
          <p:nvPr/>
        </p:nvSpPr>
        <p:spPr>
          <a:xfrm>
            <a:off x="609600" y="400050"/>
            <a:ext cx="952500" cy="304800"/>
          </a:xfrm>
          <a:prstGeom prst="roundRect">
            <a:avLst>
              <a:gd name="adj" fmla="val 15625"/>
            </a:avLst>
          </a:prstGeom>
          <a:solidFill>
            <a:srgbClr val="EEF6F7"/>
          </a:solidFill>
          <a:ln w="14288">
            <a:solidFill>
              <a:srgbClr val="47BCC6"/>
            </a:solidFill>
          </a:ln>
        </p:spPr>
      </p:sp>
      <p:sp>
        <p:nvSpPr>
          <p:cNvPr id="5" name="TextBox 5"/>
          <p:cNvSpPr txBox="1"/>
          <p:nvPr/>
        </p:nvSpPr>
        <p:spPr>
          <a:xfrm>
            <a:off x="627116" y="471964"/>
            <a:ext cx="917467" cy="249364"/>
          </a:xfrm>
          <a:prstGeom prst="rect">
            <a:avLst/>
          </a:prstGeom>
          <a:noFill/>
          <a:ln>
            <a:noFill/>
          </a:ln>
        </p:spPr>
        <p:txBody>
          <a:bodyPr wrap="none" lIns="0" tIns="0" rIns="0" bIns="0" anchor="t" anchorCtr="0">
            <a:spAutoFit/>
          </a:bodyPr>
          <a:lstStyle/>
          <a:p>
            <a:pPr algn="ctr"/>
            <a:r>
              <a:rPr lang="en-US" sz="1280" b="1" dirty="0">
                <a:solidFill>
                  <a:srgbClr val="2E9AA4"/>
                </a:solidFill>
                <a:latin typeface="Zen Kaku Gothic New"/>
                <a:ea typeface="Zen Kaku Gothic New"/>
                <a:cs typeface="Zen Kaku Gothic New"/>
              </a:rPr>
              <a:t>NEWS 05</a:t>
            </a:r>
          </a:p>
        </p:txBody>
      </p:sp>
      <p:sp>
        <p:nvSpPr>
          <p:cNvPr id="6" name="TextBox 6"/>
          <p:cNvSpPr txBox="1"/>
          <p:nvPr/>
        </p:nvSpPr>
        <p:spPr>
          <a:xfrm>
            <a:off x="1741551" y="412909"/>
            <a:ext cx="516879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concept injection という手口</a:t>
            </a:r>
          </a:p>
        </p:txBody>
      </p:sp>
      <p:sp>
        <p:nvSpPr>
          <p:cNvPr id="7" name="Rectangle 7"/>
          <p:cNvSpPr/>
          <p:nvPr/>
        </p:nvSpPr>
        <p:spPr>
          <a:xfrm>
            <a:off x="609600" y="876300"/>
            <a:ext cx="10972800" cy="19050"/>
          </a:xfrm>
          <a:prstGeom prst="rect">
            <a:avLst/>
          </a:prstGeom>
          <a:solidFill>
            <a:srgbClr val="E3E7EA"/>
          </a:solidFill>
          <a:ln>
            <a:noFill/>
          </a:ln>
        </p:spPr>
      </p:sp>
      <p:sp>
        <p:nvSpPr>
          <p:cNvPr id="8" name="Rectangle 8"/>
          <p:cNvSpPr/>
          <p:nvPr/>
        </p:nvSpPr>
        <p:spPr>
          <a:xfrm>
            <a:off x="609600" y="1333500"/>
            <a:ext cx="10972800" cy="419100"/>
          </a:xfrm>
          <a:prstGeom prst="rect">
            <a:avLst/>
          </a:prstGeom>
          <a:solidFill>
            <a:srgbClr val="0B2E33"/>
          </a:solidFill>
          <a:ln>
            <a:noFill/>
          </a:ln>
        </p:spPr>
      </p:sp>
      <p:sp>
        <p:nvSpPr>
          <p:cNvPr id="9" name="TextBox 9"/>
          <p:cNvSpPr txBox="1"/>
          <p:nvPr/>
        </p:nvSpPr>
        <p:spPr>
          <a:xfrm>
            <a:off x="773811" y="14558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項目</a:t>
            </a:r>
          </a:p>
        </p:txBody>
      </p:sp>
      <p:sp>
        <p:nvSpPr>
          <p:cNvPr id="10" name="TextBox 10"/>
          <p:cNvSpPr txBox="1"/>
          <p:nvPr/>
        </p:nvSpPr>
        <p:spPr>
          <a:xfrm>
            <a:off x="2678811" y="14558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内容</a:t>
            </a:r>
          </a:p>
        </p:txBody>
      </p:sp>
      <p:sp>
        <p:nvSpPr>
          <p:cNvPr id="11" name="Rectangle 11"/>
          <p:cNvSpPr/>
          <p:nvPr/>
        </p:nvSpPr>
        <p:spPr>
          <a:xfrm>
            <a:off x="609600" y="1752600"/>
            <a:ext cx="10972800" cy="581025"/>
          </a:xfrm>
          <a:prstGeom prst="rect">
            <a:avLst/>
          </a:prstGeom>
          <a:solidFill>
            <a:srgbClr val="FFFFFF"/>
          </a:solidFill>
          <a:ln>
            <a:noFill/>
          </a:ln>
        </p:spPr>
      </p:sp>
      <p:sp>
        <p:nvSpPr>
          <p:cNvPr id="12" name="TextBox 12"/>
          <p:cNvSpPr txBox="1"/>
          <p:nvPr/>
        </p:nvSpPr>
        <p:spPr>
          <a:xfrm>
            <a:off x="773811" y="1951196"/>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論文</a:t>
            </a:r>
          </a:p>
        </p:txBody>
      </p:sp>
      <p:sp>
        <p:nvSpPr>
          <p:cNvPr id="13" name="TextBox 13"/>
          <p:cNvSpPr txBox="1"/>
          <p:nvPr/>
        </p:nvSpPr>
        <p:spPr>
          <a:xfrm>
            <a:off x="2679192" y="1835468"/>
            <a:ext cx="10366724" cy="492633"/>
          </a:xfrm>
          <a:prstGeom prst="rect">
            <a:avLst/>
          </a:prstGeom>
          <a:noFill/>
          <a:ln>
            <a:noFill/>
          </a:ln>
        </p:spPr>
        <p:txBody>
          <a:bodyPr wrap="square" lIns="0" tIns="0" rIns="0" bIns="0" anchor="t" anchorCtr="0"/>
          <a:lstStyle/>
          <a:p>
            <a:pPr algn="l">
              <a:lnSpc>
                <a:spcPts val="1800"/>
              </a:lnSpc>
            </a:pPr>
            <a:r>
              <a:rPr lang="zh-CN" sz="1350" dirty="0">
                <a:solidFill>
                  <a:srgbClr val="484848"/>
                </a:solidFill>
                <a:latin typeface="Zen Kaku Gothic New"/>
                <a:ea typeface="Zen Kaku Gothic New"/>
                <a:cs typeface="Zen Kaku Gothic New"/>
              </a:rPr>
              <a:t>Emergent Introspective Awareness in Large Language Models（Jack Lindsey、Anthropic、2025年</a:t>
            </a:r>
          </a:p>
          <a:p>
            <a:pPr algn="l">
              <a:lnSpc>
                <a:spcPts val="1800"/>
              </a:lnSpc>
            </a:pPr>
            <a:r>
              <a:rPr lang="zh-CN" sz="1350" dirty="0">
                <a:solidFill>
                  <a:srgbClr val="484848"/>
                </a:solidFill>
                <a:latin typeface="Zen Kaku Gothic New"/>
                <a:ea typeface="Zen Kaku Gothic New"/>
                <a:cs typeface="Zen Kaku Gothic New"/>
              </a:rPr>
              <a:t>10月29日）</a:t>
            </a:r>
          </a:p>
        </p:txBody>
      </p:sp>
      <p:sp>
        <p:nvSpPr>
          <p:cNvPr id="14" name="Rectangle 14"/>
          <p:cNvSpPr/>
          <p:nvPr/>
        </p:nvSpPr>
        <p:spPr>
          <a:xfrm>
            <a:off x="609600" y="2333625"/>
            <a:ext cx="10972800" cy="400050"/>
          </a:xfrm>
          <a:prstGeom prst="rect">
            <a:avLst/>
          </a:prstGeom>
          <a:solidFill>
            <a:srgbClr val="F7F9FA"/>
          </a:solidFill>
          <a:ln>
            <a:noFill/>
          </a:ln>
        </p:spPr>
      </p:sp>
      <p:sp>
        <p:nvSpPr>
          <p:cNvPr id="15" name="TextBox 15"/>
          <p:cNvSpPr txBox="1"/>
          <p:nvPr/>
        </p:nvSpPr>
        <p:spPr>
          <a:xfrm>
            <a:off x="773811" y="2436971"/>
            <a:ext cx="100260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問題設定</a:t>
            </a:r>
          </a:p>
        </p:txBody>
      </p:sp>
      <p:sp>
        <p:nvSpPr>
          <p:cNvPr id="16" name="TextBox 16"/>
          <p:cNvSpPr txBox="1"/>
          <p:nvPr/>
        </p:nvSpPr>
        <p:spPr>
          <a:xfrm>
            <a:off x="2678811" y="2436971"/>
            <a:ext cx="769596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会話だけでは、本当の内省と作り話（confabulation）を見分けられない</a:t>
            </a:r>
          </a:p>
        </p:txBody>
      </p:sp>
      <p:sp>
        <p:nvSpPr>
          <p:cNvPr id="17" name="Rectangle 17"/>
          <p:cNvSpPr/>
          <p:nvPr/>
        </p:nvSpPr>
        <p:spPr>
          <a:xfrm>
            <a:off x="609600" y="2733675"/>
            <a:ext cx="10972800" cy="400050"/>
          </a:xfrm>
          <a:prstGeom prst="rect">
            <a:avLst/>
          </a:prstGeom>
          <a:solidFill>
            <a:srgbClr val="FFFFFF"/>
          </a:solidFill>
          <a:ln>
            <a:noFill/>
          </a:ln>
        </p:spPr>
      </p:sp>
      <p:sp>
        <p:nvSpPr>
          <p:cNvPr id="18" name="TextBox 18"/>
          <p:cNvSpPr txBox="1"/>
          <p:nvPr/>
        </p:nvSpPr>
        <p:spPr>
          <a:xfrm>
            <a:off x="773811" y="2837021"/>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方法</a:t>
            </a:r>
          </a:p>
        </p:txBody>
      </p:sp>
      <p:sp>
        <p:nvSpPr>
          <p:cNvPr id="19" name="TextBox 19"/>
          <p:cNvSpPr txBox="1"/>
          <p:nvPr/>
        </p:nvSpPr>
        <p:spPr>
          <a:xfrm>
            <a:off x="2678811" y="2837021"/>
            <a:ext cx="871937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既知の概念のベクトルを内部の活性へ直接注入し、自己申告がどう変わるかを測る</a:t>
            </a:r>
          </a:p>
        </p:txBody>
      </p:sp>
      <p:sp>
        <p:nvSpPr>
          <p:cNvPr id="20" name="Rectangle 20"/>
          <p:cNvSpPr/>
          <p:nvPr/>
        </p:nvSpPr>
        <p:spPr>
          <a:xfrm>
            <a:off x="609600" y="3133725"/>
            <a:ext cx="10972800" cy="581025"/>
          </a:xfrm>
          <a:prstGeom prst="rect">
            <a:avLst/>
          </a:prstGeom>
          <a:solidFill>
            <a:srgbClr val="F7F9FA"/>
          </a:solidFill>
          <a:ln>
            <a:noFill/>
          </a:ln>
        </p:spPr>
      </p:sp>
      <p:sp>
        <p:nvSpPr>
          <p:cNvPr id="21" name="TextBox 21"/>
          <p:cNvSpPr txBox="1"/>
          <p:nvPr/>
        </p:nvSpPr>
        <p:spPr>
          <a:xfrm>
            <a:off x="773811" y="3332321"/>
            <a:ext cx="26150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例</a:t>
            </a:r>
          </a:p>
        </p:txBody>
      </p:sp>
      <p:sp>
        <p:nvSpPr>
          <p:cNvPr id="22" name="TextBox 22"/>
          <p:cNvSpPr txBox="1"/>
          <p:nvPr/>
        </p:nvSpPr>
        <p:spPr>
          <a:xfrm>
            <a:off x="2679192" y="3216592"/>
            <a:ext cx="9876377" cy="492633"/>
          </a:xfrm>
          <a:prstGeom prst="rect">
            <a:avLst/>
          </a:prstGeom>
          <a:noFill/>
          <a:ln>
            <a:noFill/>
          </a:ln>
        </p:spPr>
        <p:txBody>
          <a:bodyPr wrap="square" lIns="0" tIns="0" rIns="0" bIns="0" anchor="t" anchorCtr="0"/>
          <a:lstStyle/>
          <a:p>
            <a:pPr algn="l">
              <a:lnSpc>
                <a:spcPts val="1800"/>
              </a:lnSpc>
            </a:pPr>
            <a:r>
              <a:rPr lang="zh-CN" sz="1350" dirty="0">
                <a:solidFill>
                  <a:srgbClr val="484848"/>
                </a:solidFill>
                <a:latin typeface="Zen Kaku Gothic New"/>
                <a:ea typeface="Zen Kaku Gothic New"/>
                <a:cs typeface="Zen Kaku Gothic New"/>
              </a:rPr>
              <a:t>全部大文字の文と通常の文の活性の差から all caps ベクトルを作って注入する。注入なしでは「検</a:t>
            </a:r>
          </a:p>
          <a:p>
            <a:pPr algn="l">
              <a:lnSpc>
                <a:spcPts val="1800"/>
              </a:lnSpc>
            </a:pPr>
            <a:r>
              <a:rPr lang="zh-CN" sz="1350" dirty="0">
                <a:solidFill>
                  <a:srgbClr val="484848"/>
                </a:solidFill>
                <a:latin typeface="Zen Kaku Gothic New"/>
                <a:ea typeface="Zen Kaku Gothic New"/>
                <a:cs typeface="Zen Kaku Gothic New"/>
              </a:rPr>
              <a:t>知しない」、注入すると「LOUD や SHOUTING に関係する思考が入っている」と答える</a:t>
            </a:r>
          </a:p>
        </p:txBody>
      </p:sp>
      <p:sp>
        <p:nvSpPr>
          <p:cNvPr id="23" name="Rectangle 23"/>
          <p:cNvSpPr/>
          <p:nvPr/>
        </p:nvSpPr>
        <p:spPr>
          <a:xfrm>
            <a:off x="609600" y="3714750"/>
            <a:ext cx="10972800" cy="400050"/>
          </a:xfrm>
          <a:prstGeom prst="rect">
            <a:avLst/>
          </a:prstGeom>
          <a:solidFill>
            <a:srgbClr val="FFFFFF"/>
          </a:solidFill>
          <a:ln>
            <a:noFill/>
          </a:ln>
        </p:spPr>
      </p:sp>
      <p:sp>
        <p:nvSpPr>
          <p:cNvPr id="24" name="TextBox 24"/>
          <p:cNvSpPr txBox="1"/>
          <p:nvPr/>
        </p:nvSpPr>
        <p:spPr>
          <a:xfrm>
            <a:off x="773811" y="3818096"/>
            <a:ext cx="5085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成績</a:t>
            </a:r>
          </a:p>
        </p:txBody>
      </p:sp>
      <p:sp>
        <p:nvSpPr>
          <p:cNvPr id="25" name="TextBox 25"/>
          <p:cNvSpPr txBox="1"/>
          <p:nvPr/>
        </p:nvSpPr>
        <p:spPr>
          <a:xfrm>
            <a:off x="2678811" y="3818096"/>
            <a:ext cx="84113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最も強い Claude Opus 4.1 でも、成功は約20%。強度と層が合ったときに限る</a:t>
            </a:r>
          </a:p>
        </p:txBody>
      </p:sp>
      <p:sp>
        <p:nvSpPr>
          <p:cNvPr id="26" name="Rectangle 26"/>
          <p:cNvSpPr/>
          <p:nvPr/>
        </p:nvSpPr>
        <p:spPr>
          <a:xfrm>
            <a:off x="609600" y="4114800"/>
            <a:ext cx="10972800" cy="400050"/>
          </a:xfrm>
          <a:prstGeom prst="rect">
            <a:avLst/>
          </a:prstGeom>
          <a:solidFill>
            <a:srgbClr val="F7F9FA"/>
          </a:solidFill>
          <a:ln>
            <a:noFill/>
          </a:ln>
        </p:spPr>
      </p:sp>
      <p:sp>
        <p:nvSpPr>
          <p:cNvPr id="27" name="TextBox 27"/>
          <p:cNvSpPr txBox="1"/>
          <p:nvPr/>
        </p:nvSpPr>
        <p:spPr>
          <a:xfrm>
            <a:off x="773811" y="4218146"/>
            <a:ext cx="199072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ほかにできたこと</a:t>
            </a:r>
          </a:p>
        </p:txBody>
      </p:sp>
      <p:sp>
        <p:nvSpPr>
          <p:cNvPr id="28" name="TextBox 28"/>
          <p:cNvSpPr txBox="1"/>
          <p:nvPr/>
        </p:nvSpPr>
        <p:spPr>
          <a:xfrm>
            <a:off x="2678811" y="4218146"/>
            <a:ext cx="73077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直前の内部表現を思い出す、意図した出力と事故的な出力を区別する</a:t>
            </a:r>
          </a:p>
        </p:txBody>
      </p:sp>
      <p:sp>
        <p:nvSpPr>
          <p:cNvPr id="29" name="Rectangle 29"/>
          <p:cNvSpPr/>
          <p:nvPr/>
        </p:nvSpPr>
        <p:spPr>
          <a:xfrm>
            <a:off x="609600" y="4514850"/>
            <a:ext cx="10972800" cy="400050"/>
          </a:xfrm>
          <a:prstGeom prst="rect">
            <a:avLst/>
          </a:prstGeom>
          <a:solidFill>
            <a:srgbClr val="FFFFFF"/>
          </a:solidFill>
          <a:ln>
            <a:noFill/>
          </a:ln>
        </p:spPr>
      </p:sp>
      <p:sp>
        <p:nvSpPr>
          <p:cNvPr id="30" name="TextBox 30"/>
          <p:cNvSpPr txBox="1"/>
          <p:nvPr/>
        </p:nvSpPr>
        <p:spPr>
          <a:xfrm>
            <a:off x="773811" y="4618196"/>
            <a:ext cx="174369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著者の但し書き</a:t>
            </a:r>
          </a:p>
        </p:txBody>
      </p:sp>
      <p:sp>
        <p:nvSpPr>
          <p:cNvPr id="31" name="TextBox 31"/>
          <p:cNvSpPr txBox="1"/>
          <p:nvPr/>
        </p:nvSpPr>
        <p:spPr>
          <a:xfrm>
            <a:off x="2678811" y="4618196"/>
            <a:ext cx="89546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この能力はきわめて不安定。人間並みの自己認識や主観的経験の有無は扱っていない</a:t>
            </a:r>
          </a:p>
        </p:txBody>
      </p:sp>
      <p:sp>
        <p:nvSpPr>
          <p:cNvPr id="32" name="Line 32"/>
          <p:cNvSpPr/>
          <p:nvPr/>
        </p:nvSpPr>
        <p:spPr>
          <a:xfrm>
            <a:off x="2514600" y="1752600"/>
            <a:ext cx="9525" cy="3162300"/>
          </a:xfrm>
          <a:custGeom>
            <a:avLst/>
            <a:gdLst/>
            <a:ahLst/>
            <a:cxnLst/>
            <a:rect l="l" t="t" r="r" b="b"/>
            <a:pathLst>
              <a:path w="9525" h="3162300">
                <a:moveTo>
                  <a:pt x="0" y="0"/>
                </a:moveTo>
                <a:lnTo>
                  <a:pt x="0" y="3162300"/>
                </a:lnTo>
              </a:path>
            </a:pathLst>
          </a:custGeom>
          <a:noFill/>
          <a:ln w="9525">
            <a:solidFill>
              <a:srgbClr val="E3E7EA"/>
            </a:solidFill>
          </a:ln>
        </p:spPr>
      </p:sp>
      <p:sp>
        <p:nvSpPr>
          <p:cNvPr id="33" name="Rectangle 33"/>
          <p:cNvSpPr/>
          <p:nvPr/>
        </p:nvSpPr>
        <p:spPr>
          <a:xfrm>
            <a:off x="609600" y="1752600"/>
            <a:ext cx="10972800" cy="3162300"/>
          </a:xfrm>
          <a:prstGeom prst="rect">
            <a:avLst/>
          </a:prstGeom>
          <a:noFill/>
          <a:ln w="9525">
            <a:solidFill>
              <a:srgbClr val="E3E7EA"/>
            </a:solidFill>
          </a:ln>
        </p:spPr>
      </p:sp>
      <p:sp>
        <p:nvSpPr>
          <p:cNvPr id="34" name="Rectangle 34"/>
          <p:cNvSpPr/>
          <p:nvPr/>
        </p:nvSpPr>
        <p:spPr>
          <a:xfrm>
            <a:off x="609600" y="5086350"/>
            <a:ext cx="10972800" cy="1257300"/>
          </a:xfrm>
          <a:prstGeom prst="roundRect">
            <a:avLst>
              <a:gd name="adj" fmla="val 4545"/>
            </a:avLst>
          </a:prstGeom>
          <a:solidFill>
            <a:srgbClr val="EEF6F7"/>
          </a:solidFill>
          <a:ln>
            <a:noFill/>
          </a:ln>
        </p:spPr>
      </p:sp>
      <p:sp>
        <p:nvSpPr>
          <p:cNvPr id="35" name="Rectangle 35"/>
          <p:cNvSpPr/>
          <p:nvPr/>
        </p:nvSpPr>
        <p:spPr>
          <a:xfrm>
            <a:off x="609600" y="5086350"/>
            <a:ext cx="47625" cy="1257300"/>
          </a:xfrm>
          <a:prstGeom prst="rect">
            <a:avLst/>
          </a:prstGeom>
          <a:solidFill>
            <a:srgbClr val="264DBF"/>
          </a:solidFill>
          <a:ln>
            <a:noFill/>
          </a:ln>
        </p:spPr>
      </p:sp>
      <p:sp>
        <p:nvSpPr>
          <p:cNvPr id="36" name="TextBox 36"/>
          <p:cNvSpPr txBox="1"/>
          <p:nvPr/>
        </p:nvSpPr>
        <p:spPr>
          <a:xfrm>
            <a:off x="811530" y="5191125"/>
            <a:ext cx="1835468"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ここが効きます</a:t>
            </a:r>
          </a:p>
        </p:txBody>
      </p:sp>
      <p:sp>
        <p:nvSpPr>
          <p:cNvPr id="37" name="TextBox 37"/>
          <p:cNvSpPr txBox="1"/>
          <p:nvPr/>
        </p:nvSpPr>
        <p:spPr>
          <a:xfrm>
            <a:off x="811911" y="5465921"/>
            <a:ext cx="10283904" cy="8121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2割は低く見えますが、当時いちばん強い Opus 4 と 4.1 が最も高いという結果が付いています。</a:t>
            </a:r>
          </a:p>
          <a:p>
            <a:pPr algn="l">
              <a:lnSpc>
                <a:spcPts val="2100"/>
              </a:lnSpc>
            </a:pPr>
            <a:r>
              <a:rPr lang="zh-CN" sz="1420" dirty="0">
                <a:solidFill>
                  <a:srgbClr val="000000"/>
                </a:solidFill>
                <a:latin typeface="Zen Kaku Gothic New"/>
                <a:ea typeface="Zen Kaku Gothic New"/>
                <a:cs typeface="Zen Kaku Gothic New"/>
              </a:rPr>
              <a:t>モデルが強くなるほど伸びる側の性質です。説明の透明性が上がる一方、より高度な欺瞞にも使</a:t>
            </a:r>
          </a:p>
          <a:p>
            <a:pPr algn="l">
              <a:lnSpc>
                <a:spcPts val="2100"/>
              </a:lnSpc>
            </a:pPr>
            <a:r>
              <a:rPr lang="zh-CN" sz="1420" dirty="0">
                <a:solidFill>
                  <a:srgbClr val="000000"/>
                </a:solidFill>
                <a:latin typeface="Zen Kaku Gothic New"/>
                <a:ea typeface="Zen Kaku Gothic New"/>
                <a:cs typeface="Zen Kaku Gothic New"/>
              </a:rPr>
              <a:t>えると著者は書いています。</a:t>
            </a:r>
          </a:p>
        </p:txBody>
      </p:sp>
      <p:sp>
        <p:nvSpPr>
          <p:cNvPr id="38" name="TextBox 3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9" name="TextBox 3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21</a:t>
            </a:r>
          </a:p>
        </p:txBody>
      </p:sp>
    </p:spTree>
  </p:cSld>
  <p:clrMapOvr>
    <a:masterClrMapping/>
  </p:clrMapOvr>
  <p:transition xmlns:p14="http://schemas.microsoft.com/office/powerpoint/2010/main" p14:dur="400">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Rectangle 3"/>
          <p:cNvSpPr/>
          <p:nvPr/>
        </p:nvSpPr>
        <p:spPr>
          <a:xfrm>
            <a:off x="0" y="0"/>
            <a:ext cx="12192000" cy="95250"/>
          </a:xfrm>
          <a:prstGeom prst="rect">
            <a:avLst/>
          </a:prstGeom>
          <a:solidFill>
            <a:srgbClr val="47BCC6"/>
          </a:solidFill>
          <a:ln>
            <a:noFill/>
          </a:ln>
        </p:spPr>
      </p:sp>
      <p:sp>
        <p:nvSpPr>
          <p:cNvPr id="4" name="Rectangle 4"/>
          <p:cNvSpPr/>
          <p:nvPr/>
        </p:nvSpPr>
        <p:spPr>
          <a:xfrm>
            <a:off x="609600" y="361950"/>
            <a:ext cx="1219200" cy="381000"/>
          </a:xfrm>
          <a:prstGeom prst="roundRect">
            <a:avLst>
              <a:gd name="adj" fmla="val 15000"/>
            </a:avLst>
          </a:prstGeom>
          <a:solidFill>
            <a:srgbClr val="0B2E33"/>
          </a:solidFill>
          <a:ln>
            <a:noFill/>
          </a:ln>
        </p:spPr>
      </p:sp>
      <p:sp>
        <p:nvSpPr>
          <p:cNvPr id="5" name="TextBox 5"/>
          <p:cNvSpPr txBox="1"/>
          <p:nvPr/>
        </p:nvSpPr>
        <p:spPr>
          <a:xfrm>
            <a:off x="679514" y="457200"/>
            <a:ext cx="1079373" cy="293370"/>
          </a:xfrm>
          <a:prstGeom prst="rect">
            <a:avLst/>
          </a:prstGeom>
          <a:noFill/>
          <a:ln>
            <a:noFill/>
          </a:ln>
        </p:spPr>
        <p:txBody>
          <a:bodyPr wrap="none" lIns="0" tIns="0" rIns="0" bIns="0" anchor="t" anchorCtr="0">
            <a:spAutoFit/>
          </a:bodyPr>
          <a:lstStyle/>
          <a:p>
            <a:pPr algn="ctr"/>
            <a:r>
              <a:rPr lang="en-US" sz="1500" b="1" dirty="0">
                <a:solidFill>
                  <a:srgbClr val="FFFFFF"/>
                </a:solidFill>
                <a:latin typeface="Zen Kaku Gothic New"/>
                <a:ea typeface="Zen Kaku Gothic New"/>
                <a:cs typeface="Zen Kaku Gothic New"/>
              </a:rPr>
              <a:t>NEWS 06</a:t>
            </a:r>
          </a:p>
        </p:txBody>
      </p:sp>
      <p:sp>
        <p:nvSpPr>
          <p:cNvPr id="6" name="TextBox 6"/>
          <p:cNvSpPr txBox="1"/>
          <p:nvPr/>
        </p:nvSpPr>
        <p:spPr>
          <a:xfrm>
            <a:off x="1988820" y="404812"/>
            <a:ext cx="6840837" cy="440055"/>
          </a:xfrm>
          <a:prstGeom prst="rect">
            <a:avLst/>
          </a:prstGeom>
          <a:noFill/>
          <a:ln>
            <a:noFill/>
          </a:ln>
        </p:spPr>
        <p:txBody>
          <a:bodyPr wrap="none" lIns="0" tIns="0" rIns="0" bIns="0" anchor="t" anchorCtr="0">
            <a:spAutoFit/>
          </a:bodyPr>
          <a:lstStyle/>
          <a:p>
            <a:pPr algn="l"/>
            <a:r>
              <a:rPr lang="zh-CN" sz="2250" b="1" dirty="0">
                <a:solidFill>
                  <a:srgbClr val="000000"/>
                </a:solidFill>
                <a:latin typeface="Zen Kaku Gothic New"/>
                <a:ea typeface="Zen Kaku Gothic New"/>
                <a:cs typeface="Zen Kaku Gothic New"/>
              </a:rPr>
              <a:t>SpaceX、Cursor買収完了（6兆円超）</a:t>
            </a:r>
          </a:p>
        </p:txBody>
      </p:sp>
      <p:sp>
        <p:nvSpPr>
          <p:cNvPr id="7" name="TextBox 7"/>
          <p:cNvSpPr txBox="1"/>
          <p:nvPr/>
        </p:nvSpPr>
        <p:spPr>
          <a:xfrm>
            <a:off x="601980" y="904875"/>
            <a:ext cx="4543406"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SpaceX / Anysphere | 2026年8月15日</a:t>
            </a:r>
          </a:p>
        </p:txBody>
      </p:sp>
      <p:sp>
        <p:nvSpPr>
          <p:cNvPr id="8" name="Rectangle 8"/>
          <p:cNvSpPr/>
          <p:nvPr/>
        </p:nvSpPr>
        <p:spPr>
          <a:xfrm>
            <a:off x="609600" y="1219200"/>
            <a:ext cx="10972800" cy="19050"/>
          </a:xfrm>
          <a:prstGeom prst="rect">
            <a:avLst/>
          </a:prstGeom>
          <a:solidFill>
            <a:srgbClr val="A3DDE3"/>
          </a:solidFill>
          <a:ln>
            <a:noFill/>
          </a:ln>
        </p:spPr>
      </p:sp>
      <p:sp>
        <p:nvSpPr>
          <p:cNvPr id="9" name="TextBox 9"/>
          <p:cNvSpPr txBox="1"/>
          <p:nvPr/>
        </p:nvSpPr>
        <p:spPr>
          <a:xfrm>
            <a:off x="600456" y="1443990"/>
            <a:ext cx="10419588" cy="694944"/>
          </a:xfrm>
          <a:prstGeom prst="rect">
            <a:avLst/>
          </a:prstGeom>
          <a:noFill/>
          <a:ln>
            <a:noFill/>
          </a:ln>
        </p:spPr>
        <p:txBody>
          <a:bodyPr wrap="square" lIns="0" tIns="0" rIns="0" bIns="0" anchor="t" anchorCtr="0"/>
          <a:lstStyle/>
          <a:p>
            <a:pPr algn="l">
              <a:lnSpc>
                <a:spcPts val="2700"/>
              </a:lnSpc>
            </a:pPr>
            <a:r>
              <a:rPr lang="zh-CN" sz="1800" dirty="0">
                <a:solidFill>
                  <a:srgbClr val="000000"/>
                </a:solidFill>
                <a:latin typeface="Zen Kaku Gothic New"/>
                <a:ea typeface="Zen Kaku Gothic New"/>
                <a:cs typeface="Zen Kaku Gothic New"/>
              </a:rPr>
              <a:t>SpaceXがAIコーディングツールCursorを約6兆円で正式買収。スタートアップ</a:t>
            </a:r>
          </a:p>
          <a:p>
            <a:pPr algn="l">
              <a:lnSpc>
                <a:spcPts val="2700"/>
              </a:lnSpc>
            </a:pPr>
            <a:r>
              <a:rPr lang="zh-CN" sz="1800" dirty="0">
                <a:solidFill>
                  <a:srgbClr val="000000"/>
                </a:solidFill>
                <a:latin typeface="Zen Kaku Gothic New"/>
                <a:ea typeface="Zen Kaku Gothic New"/>
                <a:cs typeface="Zen Kaku Gothic New"/>
              </a:rPr>
              <a:t>史上最大の案件として記録された。</a:t>
            </a:r>
          </a:p>
        </p:txBody>
      </p:sp>
      <p:sp>
        <p:nvSpPr>
          <p:cNvPr id="10" name="TextBox 10"/>
          <p:cNvSpPr txBox="1"/>
          <p:nvPr/>
        </p:nvSpPr>
        <p:spPr>
          <a:xfrm>
            <a:off x="602361" y="2417921"/>
            <a:ext cx="400525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TechCrunch / techcrunch.com</a:t>
            </a:r>
          </a:p>
        </p:txBody>
      </p:sp>
      <p:sp>
        <p:nvSpPr>
          <p:cNvPr id="11" name="Rectangle 11"/>
          <p:cNvSpPr/>
          <p:nvPr/>
        </p:nvSpPr>
        <p:spPr>
          <a:xfrm>
            <a:off x="609600" y="2857500"/>
            <a:ext cx="10972800" cy="419100"/>
          </a:xfrm>
          <a:prstGeom prst="rect">
            <a:avLst/>
          </a:prstGeom>
          <a:solidFill>
            <a:srgbClr val="0B2E33"/>
          </a:solidFill>
          <a:ln>
            <a:noFill/>
          </a:ln>
        </p:spPr>
      </p:sp>
      <p:sp>
        <p:nvSpPr>
          <p:cNvPr id="12" name="TextBox 12"/>
          <p:cNvSpPr txBox="1"/>
          <p:nvPr/>
        </p:nvSpPr>
        <p:spPr>
          <a:xfrm>
            <a:off x="773811" y="29798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項目</a:t>
            </a:r>
          </a:p>
        </p:txBody>
      </p:sp>
      <p:sp>
        <p:nvSpPr>
          <p:cNvPr id="13" name="TextBox 13"/>
          <p:cNvSpPr txBox="1"/>
          <p:nvPr/>
        </p:nvSpPr>
        <p:spPr>
          <a:xfrm>
            <a:off x="2869311" y="297989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内容</a:t>
            </a:r>
          </a:p>
        </p:txBody>
      </p:sp>
      <p:sp>
        <p:nvSpPr>
          <p:cNvPr id="14" name="Rectangle 14"/>
          <p:cNvSpPr/>
          <p:nvPr/>
        </p:nvSpPr>
        <p:spPr>
          <a:xfrm>
            <a:off x="609600" y="3276600"/>
            <a:ext cx="10972800" cy="400050"/>
          </a:xfrm>
          <a:prstGeom prst="rect">
            <a:avLst/>
          </a:prstGeom>
          <a:solidFill>
            <a:srgbClr val="FFFFFF"/>
          </a:solidFill>
          <a:ln>
            <a:noFill/>
          </a:ln>
        </p:spPr>
      </p:sp>
      <p:sp>
        <p:nvSpPr>
          <p:cNvPr id="15" name="TextBox 15"/>
          <p:cNvSpPr txBox="1"/>
          <p:nvPr/>
        </p:nvSpPr>
        <p:spPr>
          <a:xfrm>
            <a:off x="773811" y="3379946"/>
            <a:ext cx="75557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成立日</a:t>
            </a:r>
          </a:p>
        </p:txBody>
      </p:sp>
      <p:sp>
        <p:nvSpPr>
          <p:cNvPr id="16" name="TextBox 16"/>
          <p:cNvSpPr txBox="1"/>
          <p:nvPr/>
        </p:nvSpPr>
        <p:spPr>
          <a:xfrm>
            <a:off x="2869311" y="3379946"/>
            <a:ext cx="4875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2026年8月15日（TechCrunch他複数が確認）</a:t>
            </a:r>
          </a:p>
        </p:txBody>
      </p:sp>
      <p:sp>
        <p:nvSpPr>
          <p:cNvPr id="17" name="Rectangle 17"/>
          <p:cNvSpPr/>
          <p:nvPr/>
        </p:nvSpPr>
        <p:spPr>
          <a:xfrm>
            <a:off x="609600" y="3676650"/>
            <a:ext cx="10972800" cy="400050"/>
          </a:xfrm>
          <a:prstGeom prst="rect">
            <a:avLst/>
          </a:prstGeom>
          <a:solidFill>
            <a:srgbClr val="F7F9FA"/>
          </a:solidFill>
          <a:ln>
            <a:noFill/>
          </a:ln>
        </p:spPr>
      </p:sp>
      <p:sp>
        <p:nvSpPr>
          <p:cNvPr id="18" name="TextBox 18"/>
          <p:cNvSpPr txBox="1"/>
          <p:nvPr/>
        </p:nvSpPr>
        <p:spPr>
          <a:xfrm>
            <a:off x="773811" y="3779996"/>
            <a:ext cx="100260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取引規模</a:t>
            </a:r>
          </a:p>
        </p:txBody>
      </p:sp>
      <p:sp>
        <p:nvSpPr>
          <p:cNvPr id="19" name="TextBox 19"/>
          <p:cNvSpPr txBox="1"/>
          <p:nvPr/>
        </p:nvSpPr>
        <p:spPr>
          <a:xfrm>
            <a:off x="2869311" y="3779996"/>
            <a:ext cx="672261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600億ドル（約6兆円）、SpaceX全株式の約5%相当の株式交換</a:t>
            </a:r>
          </a:p>
        </p:txBody>
      </p:sp>
      <p:sp>
        <p:nvSpPr>
          <p:cNvPr id="20" name="Rectangle 20"/>
          <p:cNvSpPr/>
          <p:nvPr/>
        </p:nvSpPr>
        <p:spPr>
          <a:xfrm>
            <a:off x="609600" y="4076700"/>
            <a:ext cx="10972800" cy="400050"/>
          </a:xfrm>
          <a:prstGeom prst="rect">
            <a:avLst/>
          </a:prstGeom>
          <a:solidFill>
            <a:srgbClr val="FFFFFF"/>
          </a:solidFill>
          <a:ln>
            <a:noFill/>
          </a:ln>
        </p:spPr>
      </p:sp>
      <p:sp>
        <p:nvSpPr>
          <p:cNvPr id="21" name="TextBox 21"/>
          <p:cNvSpPr txBox="1"/>
          <p:nvPr/>
        </p:nvSpPr>
        <p:spPr>
          <a:xfrm>
            <a:off x="773811" y="4180046"/>
            <a:ext cx="100260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統合状況</a:t>
            </a:r>
          </a:p>
        </p:txBody>
      </p:sp>
      <p:sp>
        <p:nvSpPr>
          <p:cNvPr id="22" name="TextBox 22"/>
          <p:cNvSpPr txBox="1"/>
          <p:nvPr/>
        </p:nvSpPr>
        <p:spPr>
          <a:xfrm>
            <a:off x="2869311" y="4180046"/>
            <a:ext cx="808530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SpaceXAI部門配下、ColossusスパコンへのアクセスをCursorチームに付与</a:t>
            </a:r>
          </a:p>
        </p:txBody>
      </p:sp>
      <p:sp>
        <p:nvSpPr>
          <p:cNvPr id="23" name="Rectangle 23"/>
          <p:cNvSpPr/>
          <p:nvPr/>
        </p:nvSpPr>
        <p:spPr>
          <a:xfrm>
            <a:off x="609600" y="4476750"/>
            <a:ext cx="10972800" cy="400050"/>
          </a:xfrm>
          <a:prstGeom prst="rect">
            <a:avLst/>
          </a:prstGeom>
          <a:solidFill>
            <a:srgbClr val="F7F9FA"/>
          </a:solidFill>
          <a:ln>
            <a:noFill/>
          </a:ln>
        </p:spPr>
      </p:sp>
      <p:sp>
        <p:nvSpPr>
          <p:cNvPr id="24" name="TextBox 24"/>
          <p:cNvSpPr txBox="1"/>
          <p:nvPr/>
        </p:nvSpPr>
        <p:spPr>
          <a:xfrm>
            <a:off x="773811" y="4580096"/>
            <a:ext cx="75557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新製品</a:t>
            </a:r>
          </a:p>
        </p:txBody>
      </p:sp>
      <p:sp>
        <p:nvSpPr>
          <p:cNvPr id="25" name="TextBox 25"/>
          <p:cNvSpPr txBox="1"/>
          <p:nvPr/>
        </p:nvSpPr>
        <p:spPr>
          <a:xfrm>
            <a:off x="2869311" y="4580096"/>
            <a:ext cx="82491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Grok Bot（ベータ版）をリリース済み、SuperGrok・Cursor各プランで提供</a:t>
            </a:r>
          </a:p>
        </p:txBody>
      </p:sp>
      <p:sp>
        <p:nvSpPr>
          <p:cNvPr id="26" name="Rectangle 26"/>
          <p:cNvSpPr/>
          <p:nvPr/>
        </p:nvSpPr>
        <p:spPr>
          <a:xfrm>
            <a:off x="609600" y="4876800"/>
            <a:ext cx="10972800" cy="400050"/>
          </a:xfrm>
          <a:prstGeom prst="rect">
            <a:avLst/>
          </a:prstGeom>
          <a:solidFill>
            <a:srgbClr val="FFFFFF"/>
          </a:solidFill>
          <a:ln>
            <a:noFill/>
          </a:ln>
        </p:spPr>
      </p:sp>
      <p:sp>
        <p:nvSpPr>
          <p:cNvPr id="27" name="TextBox 27"/>
          <p:cNvSpPr txBox="1"/>
          <p:nvPr/>
        </p:nvSpPr>
        <p:spPr>
          <a:xfrm>
            <a:off x="773811" y="4980146"/>
            <a:ext cx="100260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競争構図</a:t>
            </a:r>
          </a:p>
        </p:txBody>
      </p:sp>
      <p:sp>
        <p:nvSpPr>
          <p:cNvPr id="28" name="TextBox 28"/>
          <p:cNvSpPr txBox="1"/>
          <p:nvPr/>
        </p:nvSpPr>
        <p:spPr>
          <a:xfrm>
            <a:off x="2869311" y="4980146"/>
            <a:ext cx="678709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AIコーディング市場でClaude Code・Codexとの三つ巴が本格化</a:t>
            </a:r>
          </a:p>
        </p:txBody>
      </p:sp>
      <p:sp>
        <p:nvSpPr>
          <p:cNvPr id="29" name="Line 29"/>
          <p:cNvSpPr/>
          <p:nvPr/>
        </p:nvSpPr>
        <p:spPr>
          <a:xfrm>
            <a:off x="2705100" y="3276600"/>
            <a:ext cx="9525" cy="2000250"/>
          </a:xfrm>
          <a:custGeom>
            <a:avLst/>
            <a:gdLst/>
            <a:ahLst/>
            <a:cxnLst/>
            <a:rect l="l" t="t" r="r" b="b"/>
            <a:pathLst>
              <a:path w="9525" h="2000250">
                <a:moveTo>
                  <a:pt x="0" y="0"/>
                </a:moveTo>
                <a:lnTo>
                  <a:pt x="0" y="2000250"/>
                </a:lnTo>
              </a:path>
            </a:pathLst>
          </a:custGeom>
          <a:noFill/>
          <a:ln w="9525">
            <a:solidFill>
              <a:srgbClr val="E3E7EA"/>
            </a:solidFill>
          </a:ln>
        </p:spPr>
      </p:sp>
      <p:sp>
        <p:nvSpPr>
          <p:cNvPr id="30" name="Rectangle 30"/>
          <p:cNvSpPr/>
          <p:nvPr/>
        </p:nvSpPr>
        <p:spPr>
          <a:xfrm>
            <a:off x="609600" y="3276600"/>
            <a:ext cx="10972800" cy="2000250"/>
          </a:xfrm>
          <a:prstGeom prst="rect">
            <a:avLst/>
          </a:prstGeom>
          <a:noFill/>
          <a:ln w="9525">
            <a:solidFill>
              <a:srgbClr val="E3E7EA"/>
            </a:solidFill>
          </a:ln>
        </p:spPr>
      </p:sp>
      <p:sp>
        <p:nvSpPr>
          <p:cNvPr id="31" name="Rectangle 31"/>
          <p:cNvSpPr/>
          <p:nvPr/>
        </p:nvSpPr>
        <p:spPr>
          <a:xfrm>
            <a:off x="609600" y="5257800"/>
            <a:ext cx="10972800" cy="990600"/>
          </a:xfrm>
          <a:prstGeom prst="roundRect">
            <a:avLst>
              <a:gd name="adj" fmla="val 5769"/>
            </a:avLst>
          </a:prstGeom>
          <a:solidFill>
            <a:srgbClr val="EEF6F7"/>
          </a:solidFill>
          <a:ln>
            <a:noFill/>
          </a:ln>
        </p:spPr>
      </p:sp>
      <p:sp>
        <p:nvSpPr>
          <p:cNvPr id="32" name="Rectangle 32"/>
          <p:cNvSpPr/>
          <p:nvPr/>
        </p:nvSpPr>
        <p:spPr>
          <a:xfrm>
            <a:off x="609600" y="5257800"/>
            <a:ext cx="47625" cy="990600"/>
          </a:xfrm>
          <a:prstGeom prst="rect">
            <a:avLst/>
          </a:prstGeom>
          <a:solidFill>
            <a:srgbClr val="264DBF"/>
          </a:solidFill>
          <a:ln>
            <a:noFill/>
          </a:ln>
        </p:spPr>
      </p:sp>
      <p:sp>
        <p:nvSpPr>
          <p:cNvPr id="33" name="TextBox 33"/>
          <p:cNvSpPr txBox="1"/>
          <p:nvPr/>
        </p:nvSpPr>
        <p:spPr>
          <a:xfrm>
            <a:off x="811530" y="5362575"/>
            <a:ext cx="1835468"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ここが効きます</a:t>
            </a:r>
          </a:p>
        </p:txBody>
      </p:sp>
      <p:sp>
        <p:nvSpPr>
          <p:cNvPr id="34" name="TextBox 34"/>
          <p:cNvSpPr txBox="1"/>
          <p:nvPr/>
        </p:nvSpPr>
        <p:spPr>
          <a:xfrm>
            <a:off x="811911" y="5637371"/>
            <a:ext cx="10472118"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AIコーディング市場にSpaceXが直接参入し、Claude Code・Codexとの競争が三つ巴になりました。</a:t>
            </a:r>
          </a:p>
          <a:p>
            <a:pPr algn="l">
              <a:lnSpc>
                <a:spcPts val="2100"/>
              </a:lnSpc>
            </a:pPr>
            <a:r>
              <a:rPr lang="zh-CN" sz="1420" dirty="0">
                <a:solidFill>
                  <a:srgbClr val="000000"/>
                </a:solidFill>
                <a:latin typeface="Zen Kaku Gothic New"/>
                <a:ea typeface="Zen Kaku Gothic New"/>
                <a:cs typeface="Zen Kaku Gothic New"/>
              </a:rPr>
              <a:t>月2000万人が使うCursorとGrokの融合が進みます。</a:t>
            </a:r>
          </a:p>
        </p:txBody>
      </p:sp>
      <p:sp>
        <p:nvSpPr>
          <p:cNvPr id="35" name="TextBox 3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6" name="TextBox 3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22</a:t>
            </a:r>
          </a:p>
        </p:txBody>
      </p:sp>
    </p:spTree>
  </p:cSld>
  <p:clrMapOvr>
    <a:masterClrMapping/>
  </p:clrMapOvr>
  <p:transition xmlns:p14="http://schemas.microsoft.com/office/powerpoint/2010/main" p14:dur="40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03</a:t>
            </a:r>
          </a:p>
        </p:txBody>
      </p:sp>
      <p:sp>
        <p:nvSpPr>
          <p:cNvPr id="5" name="TextBox 5"/>
          <p:cNvSpPr txBox="1"/>
          <p:nvPr/>
        </p:nvSpPr>
        <p:spPr>
          <a:xfrm>
            <a:off x="1125474" y="3818572"/>
            <a:ext cx="4221575"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モデル性能比較</a:t>
            </a:r>
          </a:p>
        </p:txBody>
      </p:sp>
      <p:sp>
        <p:nvSpPr>
          <p:cNvPr id="6" name="Rectangle 6"/>
          <p:cNvSpPr/>
          <p:nvPr/>
        </p:nvSpPr>
        <p:spPr>
          <a:xfrm>
            <a:off x="1162050" y="4438650"/>
            <a:ext cx="3429000" cy="28575"/>
          </a:xfrm>
          <a:prstGeom prst="rect">
            <a:avLst/>
          </a:prstGeom>
          <a:solidFill>
            <a:srgbClr val="47BCC6"/>
          </a:solidFill>
          <a:ln>
            <a:noFill/>
          </a:ln>
        </p:spPr>
      </p:sp>
      <p:sp>
        <p:nvSpPr>
          <p:cNvPr id="7" name="TextBox 7"/>
          <p:cNvSpPr txBox="1"/>
          <p:nvPr/>
        </p:nvSpPr>
        <p:spPr>
          <a:xfrm>
            <a:off x="1154049" y="4687729"/>
            <a:ext cx="9195149"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2026年7月時点の主要モデルを、性能と1タスク当たりコストの両面で並べます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Tree>
  </p:cSld>
  <p:clrMapOvr>
    <a:masterClrMapping/>
  </p:clrMapOvr>
  <p:transition xmlns:p14="http://schemas.microsoft.com/office/powerpoint/2010/main" p14:dur="40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総合指標の上位</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693290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上位3モデルの差は</a:t>
            </a:r>
            <a:r>
              <a:rPr lang="zh-CN" sz="2480" b="1" dirty="0">
                <a:solidFill>
                  <a:srgbClr val="264DBF"/>
                </a:solidFill>
                <a:latin typeface="Zen Kaku Gothic New"/>
                <a:ea typeface="Zen Kaku Gothic New"/>
                <a:cs typeface="Zen Kaku Gothic New"/>
              </a:rPr>
              <a:t>2ポイント</a:t>
            </a:r>
            <a:r>
              <a:rPr lang="zh-CN" sz="2480" b="1" dirty="0">
                <a:solidFill>
                  <a:srgbClr val="000000"/>
                </a:solidFill>
                <a:latin typeface="Zen Kaku Gothic New"/>
                <a:ea typeface="Zen Kaku Gothic New"/>
                <a:cs typeface="Zen Kaku Gothic New"/>
              </a:rPr>
              <a:t>です。</a:t>
            </a:r>
          </a:p>
        </p:txBody>
      </p:sp>
      <p:sp>
        <p:nvSpPr>
          <p:cNvPr id="7" name="Rectangle 7"/>
          <p:cNvSpPr/>
          <p:nvPr/>
        </p:nvSpPr>
        <p:spPr>
          <a:xfrm>
            <a:off x="609600" y="2247900"/>
            <a:ext cx="10972800" cy="419100"/>
          </a:xfrm>
          <a:prstGeom prst="rect">
            <a:avLst/>
          </a:prstGeom>
          <a:solidFill>
            <a:srgbClr val="0B2E33"/>
          </a:solidFill>
          <a:ln>
            <a:noFill/>
          </a:ln>
        </p:spPr>
      </p:sp>
      <p:sp>
        <p:nvSpPr>
          <p:cNvPr id="8" name="TextBox 8"/>
          <p:cNvSpPr txBox="1"/>
          <p:nvPr/>
        </p:nvSpPr>
        <p:spPr>
          <a:xfrm>
            <a:off x="773811" y="2370296"/>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モデル</a:t>
            </a:r>
          </a:p>
        </p:txBody>
      </p:sp>
      <p:sp>
        <p:nvSpPr>
          <p:cNvPr id="9" name="TextBox 9"/>
          <p:cNvSpPr txBox="1"/>
          <p:nvPr/>
        </p:nvSpPr>
        <p:spPr>
          <a:xfrm>
            <a:off x="4774311" y="2370296"/>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知能指数</a:t>
            </a:r>
          </a:p>
        </p:txBody>
      </p:sp>
      <p:sp>
        <p:nvSpPr>
          <p:cNvPr id="10" name="TextBox 10"/>
          <p:cNvSpPr txBox="1"/>
          <p:nvPr/>
        </p:nvSpPr>
        <p:spPr>
          <a:xfrm>
            <a:off x="6584061" y="2370296"/>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出力単価</a:t>
            </a:r>
          </a:p>
        </p:txBody>
      </p:sp>
      <p:sp>
        <p:nvSpPr>
          <p:cNvPr id="11" name="TextBox 11"/>
          <p:cNvSpPr txBox="1"/>
          <p:nvPr/>
        </p:nvSpPr>
        <p:spPr>
          <a:xfrm>
            <a:off x="8489061" y="2370296"/>
            <a:ext cx="1743694"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コンテキスト長</a:t>
            </a:r>
          </a:p>
        </p:txBody>
      </p:sp>
      <p:sp>
        <p:nvSpPr>
          <p:cNvPr id="12" name="Rectangle 12"/>
          <p:cNvSpPr/>
          <p:nvPr/>
        </p:nvSpPr>
        <p:spPr>
          <a:xfrm>
            <a:off x="609600" y="2667000"/>
            <a:ext cx="10972800" cy="552450"/>
          </a:xfrm>
          <a:prstGeom prst="rect">
            <a:avLst/>
          </a:prstGeom>
          <a:solidFill>
            <a:srgbClr val="FFFFFF"/>
          </a:solidFill>
          <a:ln>
            <a:noFill/>
          </a:ln>
        </p:spPr>
      </p:sp>
      <p:sp>
        <p:nvSpPr>
          <p:cNvPr id="13" name="TextBox 13"/>
          <p:cNvSpPr txBox="1"/>
          <p:nvPr/>
        </p:nvSpPr>
        <p:spPr>
          <a:xfrm>
            <a:off x="773811" y="2846546"/>
            <a:ext cx="247652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Claude Opus 5 (max)</a:t>
            </a:r>
          </a:p>
        </p:txBody>
      </p:sp>
      <p:sp>
        <p:nvSpPr>
          <p:cNvPr id="14" name="TextBox 14"/>
          <p:cNvSpPr txBox="1"/>
          <p:nvPr/>
        </p:nvSpPr>
        <p:spPr>
          <a:xfrm>
            <a:off x="4774311" y="2846546"/>
            <a:ext cx="27327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61</a:t>
            </a:r>
          </a:p>
        </p:txBody>
      </p:sp>
      <p:sp>
        <p:nvSpPr>
          <p:cNvPr id="15" name="TextBox 15"/>
          <p:cNvSpPr txBox="1"/>
          <p:nvPr/>
        </p:nvSpPr>
        <p:spPr>
          <a:xfrm>
            <a:off x="6584061" y="2846546"/>
            <a:ext cx="402669"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$25</a:t>
            </a:r>
          </a:p>
        </p:txBody>
      </p:sp>
      <p:sp>
        <p:nvSpPr>
          <p:cNvPr id="16" name="TextBox 16"/>
          <p:cNvSpPr txBox="1"/>
          <p:nvPr/>
        </p:nvSpPr>
        <p:spPr>
          <a:xfrm>
            <a:off x="8489061" y="2846546"/>
            <a:ext cx="34385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1M</a:t>
            </a:r>
          </a:p>
        </p:txBody>
      </p:sp>
      <p:sp>
        <p:nvSpPr>
          <p:cNvPr id="17" name="Rectangle 17"/>
          <p:cNvSpPr/>
          <p:nvPr/>
        </p:nvSpPr>
        <p:spPr>
          <a:xfrm>
            <a:off x="609600" y="3219450"/>
            <a:ext cx="10972800" cy="552450"/>
          </a:xfrm>
          <a:prstGeom prst="rect">
            <a:avLst/>
          </a:prstGeom>
          <a:solidFill>
            <a:srgbClr val="F7F9FA"/>
          </a:solidFill>
          <a:ln>
            <a:noFill/>
          </a:ln>
        </p:spPr>
      </p:sp>
      <p:sp>
        <p:nvSpPr>
          <p:cNvPr id="18" name="TextBox 18"/>
          <p:cNvSpPr txBox="1"/>
          <p:nvPr/>
        </p:nvSpPr>
        <p:spPr>
          <a:xfrm>
            <a:off x="773811" y="3398996"/>
            <a:ext cx="1692733"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Claude Fable 5</a:t>
            </a:r>
          </a:p>
        </p:txBody>
      </p:sp>
      <p:sp>
        <p:nvSpPr>
          <p:cNvPr id="19" name="TextBox 19"/>
          <p:cNvSpPr txBox="1"/>
          <p:nvPr/>
        </p:nvSpPr>
        <p:spPr>
          <a:xfrm>
            <a:off x="4774311" y="3398996"/>
            <a:ext cx="27327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60</a:t>
            </a:r>
          </a:p>
        </p:txBody>
      </p:sp>
      <p:sp>
        <p:nvSpPr>
          <p:cNvPr id="20" name="TextBox 20"/>
          <p:cNvSpPr txBox="1"/>
          <p:nvPr/>
        </p:nvSpPr>
        <p:spPr>
          <a:xfrm>
            <a:off x="6584061" y="3398996"/>
            <a:ext cx="402669"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$50</a:t>
            </a:r>
          </a:p>
        </p:txBody>
      </p:sp>
      <p:sp>
        <p:nvSpPr>
          <p:cNvPr id="21" name="TextBox 21"/>
          <p:cNvSpPr txBox="1"/>
          <p:nvPr/>
        </p:nvSpPr>
        <p:spPr>
          <a:xfrm>
            <a:off x="8489061" y="3398996"/>
            <a:ext cx="34385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1M</a:t>
            </a:r>
          </a:p>
        </p:txBody>
      </p:sp>
      <p:sp>
        <p:nvSpPr>
          <p:cNvPr id="22" name="Rectangle 22"/>
          <p:cNvSpPr/>
          <p:nvPr/>
        </p:nvSpPr>
        <p:spPr>
          <a:xfrm>
            <a:off x="609600" y="3771900"/>
            <a:ext cx="10972800" cy="552450"/>
          </a:xfrm>
          <a:prstGeom prst="rect">
            <a:avLst/>
          </a:prstGeom>
          <a:solidFill>
            <a:srgbClr val="FFFFFF"/>
          </a:solidFill>
          <a:ln>
            <a:noFill/>
          </a:ln>
        </p:spPr>
      </p:sp>
      <p:sp>
        <p:nvSpPr>
          <p:cNvPr id="23" name="TextBox 23"/>
          <p:cNvSpPr txBox="1"/>
          <p:nvPr/>
        </p:nvSpPr>
        <p:spPr>
          <a:xfrm>
            <a:off x="773811" y="3951446"/>
            <a:ext cx="2262670"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GPT-5.6 Sol (max)</a:t>
            </a:r>
          </a:p>
        </p:txBody>
      </p:sp>
      <p:sp>
        <p:nvSpPr>
          <p:cNvPr id="24" name="TextBox 24"/>
          <p:cNvSpPr txBox="1"/>
          <p:nvPr/>
        </p:nvSpPr>
        <p:spPr>
          <a:xfrm>
            <a:off x="4774311" y="3951446"/>
            <a:ext cx="27327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59</a:t>
            </a:r>
          </a:p>
        </p:txBody>
      </p:sp>
      <p:sp>
        <p:nvSpPr>
          <p:cNvPr id="25" name="TextBox 25"/>
          <p:cNvSpPr txBox="1"/>
          <p:nvPr/>
        </p:nvSpPr>
        <p:spPr>
          <a:xfrm>
            <a:off x="6584061" y="3951446"/>
            <a:ext cx="402669"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$30</a:t>
            </a:r>
          </a:p>
        </p:txBody>
      </p:sp>
      <p:sp>
        <p:nvSpPr>
          <p:cNvPr id="26" name="TextBox 26"/>
          <p:cNvSpPr txBox="1"/>
          <p:nvPr/>
        </p:nvSpPr>
        <p:spPr>
          <a:xfrm>
            <a:off x="8489061" y="3951446"/>
            <a:ext cx="117905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1,050,000</a:t>
            </a:r>
          </a:p>
        </p:txBody>
      </p:sp>
      <p:sp>
        <p:nvSpPr>
          <p:cNvPr id="27" name="Rectangle 27"/>
          <p:cNvSpPr/>
          <p:nvPr/>
        </p:nvSpPr>
        <p:spPr>
          <a:xfrm>
            <a:off x="609600" y="4324350"/>
            <a:ext cx="10972800" cy="552450"/>
          </a:xfrm>
          <a:prstGeom prst="rect">
            <a:avLst/>
          </a:prstGeom>
          <a:solidFill>
            <a:srgbClr val="F7F9FA"/>
          </a:solidFill>
          <a:ln>
            <a:noFill/>
          </a:ln>
        </p:spPr>
      </p:sp>
      <p:sp>
        <p:nvSpPr>
          <p:cNvPr id="28" name="TextBox 28"/>
          <p:cNvSpPr txBox="1"/>
          <p:nvPr/>
        </p:nvSpPr>
        <p:spPr>
          <a:xfrm>
            <a:off x="773811" y="4503896"/>
            <a:ext cx="854763"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Kimi K3</a:t>
            </a:r>
          </a:p>
        </p:txBody>
      </p:sp>
      <p:sp>
        <p:nvSpPr>
          <p:cNvPr id="29" name="TextBox 29"/>
          <p:cNvSpPr txBox="1"/>
          <p:nvPr/>
        </p:nvSpPr>
        <p:spPr>
          <a:xfrm>
            <a:off x="4774311" y="4503896"/>
            <a:ext cx="27327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57</a:t>
            </a:r>
          </a:p>
        </p:txBody>
      </p:sp>
      <p:sp>
        <p:nvSpPr>
          <p:cNvPr id="30" name="TextBox 30"/>
          <p:cNvSpPr txBox="1"/>
          <p:nvPr/>
        </p:nvSpPr>
        <p:spPr>
          <a:xfrm>
            <a:off x="6584061" y="4503896"/>
            <a:ext cx="402669"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$15</a:t>
            </a:r>
          </a:p>
        </p:txBody>
      </p:sp>
      <p:sp>
        <p:nvSpPr>
          <p:cNvPr id="31" name="TextBox 31"/>
          <p:cNvSpPr txBox="1"/>
          <p:nvPr/>
        </p:nvSpPr>
        <p:spPr>
          <a:xfrm>
            <a:off x="8489061" y="4503896"/>
            <a:ext cx="117905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1,048,576</a:t>
            </a:r>
          </a:p>
        </p:txBody>
      </p:sp>
      <p:sp>
        <p:nvSpPr>
          <p:cNvPr id="32" name="Rectangle 32"/>
          <p:cNvSpPr/>
          <p:nvPr/>
        </p:nvSpPr>
        <p:spPr>
          <a:xfrm>
            <a:off x="609600" y="4876800"/>
            <a:ext cx="10972800" cy="552450"/>
          </a:xfrm>
          <a:prstGeom prst="rect">
            <a:avLst/>
          </a:prstGeom>
          <a:solidFill>
            <a:srgbClr val="FFFFFF"/>
          </a:solidFill>
          <a:ln>
            <a:noFill/>
          </a:ln>
        </p:spPr>
      </p:sp>
      <p:sp>
        <p:nvSpPr>
          <p:cNvPr id="33" name="TextBox 33"/>
          <p:cNvSpPr txBox="1"/>
          <p:nvPr/>
        </p:nvSpPr>
        <p:spPr>
          <a:xfrm>
            <a:off x="773811" y="5056346"/>
            <a:ext cx="1885024"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Grok 4.5 (high)</a:t>
            </a:r>
          </a:p>
        </p:txBody>
      </p:sp>
      <p:sp>
        <p:nvSpPr>
          <p:cNvPr id="34" name="TextBox 34"/>
          <p:cNvSpPr txBox="1"/>
          <p:nvPr/>
        </p:nvSpPr>
        <p:spPr>
          <a:xfrm>
            <a:off x="4774311" y="5056346"/>
            <a:ext cx="27327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54</a:t>
            </a:r>
          </a:p>
        </p:txBody>
      </p:sp>
      <p:sp>
        <p:nvSpPr>
          <p:cNvPr id="35" name="TextBox 35"/>
          <p:cNvSpPr txBox="1"/>
          <p:nvPr/>
        </p:nvSpPr>
        <p:spPr>
          <a:xfrm>
            <a:off x="6584061" y="5056346"/>
            <a:ext cx="27327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$6</a:t>
            </a:r>
          </a:p>
        </p:txBody>
      </p:sp>
      <p:sp>
        <p:nvSpPr>
          <p:cNvPr id="36" name="TextBox 36"/>
          <p:cNvSpPr txBox="1"/>
          <p:nvPr/>
        </p:nvSpPr>
        <p:spPr>
          <a:xfrm>
            <a:off x="8489061" y="5056346"/>
            <a:ext cx="532067"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500k</a:t>
            </a:r>
          </a:p>
        </p:txBody>
      </p:sp>
      <p:sp>
        <p:nvSpPr>
          <p:cNvPr id="37" name="Line 37"/>
          <p:cNvSpPr/>
          <p:nvPr/>
        </p:nvSpPr>
        <p:spPr>
          <a:xfrm>
            <a:off x="4610100" y="2667000"/>
            <a:ext cx="9525" cy="2762250"/>
          </a:xfrm>
          <a:custGeom>
            <a:avLst/>
            <a:gdLst/>
            <a:ahLst/>
            <a:cxnLst/>
            <a:rect l="l" t="t" r="r" b="b"/>
            <a:pathLst>
              <a:path w="9525" h="2762250">
                <a:moveTo>
                  <a:pt x="0" y="0"/>
                </a:moveTo>
                <a:lnTo>
                  <a:pt x="0" y="2762250"/>
                </a:lnTo>
              </a:path>
            </a:pathLst>
          </a:custGeom>
          <a:noFill/>
          <a:ln w="9525">
            <a:solidFill>
              <a:srgbClr val="E3E7EA"/>
            </a:solidFill>
          </a:ln>
        </p:spPr>
      </p:sp>
      <p:sp>
        <p:nvSpPr>
          <p:cNvPr id="38" name="Line 38"/>
          <p:cNvSpPr/>
          <p:nvPr/>
        </p:nvSpPr>
        <p:spPr>
          <a:xfrm>
            <a:off x="6419850" y="2667000"/>
            <a:ext cx="9525" cy="2762250"/>
          </a:xfrm>
          <a:custGeom>
            <a:avLst/>
            <a:gdLst/>
            <a:ahLst/>
            <a:cxnLst/>
            <a:rect l="l" t="t" r="r" b="b"/>
            <a:pathLst>
              <a:path w="9525" h="2762250">
                <a:moveTo>
                  <a:pt x="0" y="0"/>
                </a:moveTo>
                <a:lnTo>
                  <a:pt x="0" y="2762250"/>
                </a:lnTo>
              </a:path>
            </a:pathLst>
          </a:custGeom>
          <a:noFill/>
          <a:ln w="9525">
            <a:solidFill>
              <a:srgbClr val="E3E7EA"/>
            </a:solidFill>
          </a:ln>
        </p:spPr>
      </p:sp>
      <p:sp>
        <p:nvSpPr>
          <p:cNvPr id="39" name="Line 39"/>
          <p:cNvSpPr/>
          <p:nvPr/>
        </p:nvSpPr>
        <p:spPr>
          <a:xfrm>
            <a:off x="8324850" y="2667000"/>
            <a:ext cx="9525" cy="2762250"/>
          </a:xfrm>
          <a:custGeom>
            <a:avLst/>
            <a:gdLst/>
            <a:ahLst/>
            <a:cxnLst/>
            <a:rect l="l" t="t" r="r" b="b"/>
            <a:pathLst>
              <a:path w="9525" h="2762250">
                <a:moveTo>
                  <a:pt x="0" y="0"/>
                </a:moveTo>
                <a:lnTo>
                  <a:pt x="0" y="2762250"/>
                </a:lnTo>
              </a:path>
            </a:pathLst>
          </a:custGeom>
          <a:noFill/>
          <a:ln w="9525">
            <a:solidFill>
              <a:srgbClr val="E3E7EA"/>
            </a:solidFill>
          </a:ln>
        </p:spPr>
      </p:sp>
      <p:sp>
        <p:nvSpPr>
          <p:cNvPr id="40" name="Rectangle 40"/>
          <p:cNvSpPr/>
          <p:nvPr/>
        </p:nvSpPr>
        <p:spPr>
          <a:xfrm>
            <a:off x="609600" y="2667000"/>
            <a:ext cx="10972800" cy="2762250"/>
          </a:xfrm>
          <a:prstGeom prst="rect">
            <a:avLst/>
          </a:prstGeom>
          <a:noFill/>
          <a:ln w="9525">
            <a:solidFill>
              <a:srgbClr val="E3E7EA"/>
            </a:solidFill>
          </a:ln>
        </p:spPr>
      </p:sp>
      <p:sp>
        <p:nvSpPr>
          <p:cNvPr id="41" name="TextBox 41"/>
          <p:cNvSpPr txBox="1"/>
          <p:nvPr/>
        </p:nvSpPr>
        <p:spPr>
          <a:xfrm>
            <a:off x="601599" y="5602129"/>
            <a:ext cx="11711839"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オープンウェイトのKimi K3が57で4位に入り、1Mトークンは最上位帯の標準になりました。</a:t>
            </a:r>
          </a:p>
        </p:txBody>
      </p:sp>
      <p:sp>
        <p:nvSpPr>
          <p:cNvPr id="42" name="TextBox 42"/>
          <p:cNvSpPr txBox="1"/>
          <p:nvPr/>
        </p:nvSpPr>
        <p:spPr>
          <a:xfrm>
            <a:off x="602361" y="5923121"/>
            <a:ext cx="1393929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コンテキスト長は各社の公表表記のままです。1M は100万トークン級の丸め、GPT-5.6 と Kimi K3 は実数で公表しています。</a:t>
            </a:r>
          </a:p>
        </p:txBody>
      </p:sp>
      <p:sp>
        <p:nvSpPr>
          <p:cNvPr id="43" name="TextBox 43"/>
          <p:cNvSpPr txBox="1"/>
          <p:nvPr/>
        </p:nvSpPr>
        <p:spPr>
          <a:xfrm>
            <a:off x="602361" y="6208871"/>
            <a:ext cx="13230881"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Artificial Analysis Intelligence Index v4.1（2026年7月28日時点）／出力単価は100万トークンあたりの各社公式定価</a:t>
            </a:r>
          </a:p>
        </p:txBody>
      </p:sp>
      <p:sp>
        <p:nvSpPr>
          <p:cNvPr id="44" name="TextBox 4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5" name="TextBox 4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24</a:t>
            </a:r>
          </a:p>
        </p:txBody>
      </p:sp>
    </p:spTree>
  </p:cSld>
  <p:clrMapOvr>
    <a:masterClrMapping/>
  </p:clrMapOvr>
  <p:transition xmlns:p14="http://schemas.microsoft.com/office/powerpoint/2010/main" p14:dur="400">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コーディング性能の比較</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41518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実務寄りの評価は</a:t>
            </a:r>
            <a:r>
              <a:rPr lang="zh-CN" sz="2480" b="1" dirty="0">
                <a:solidFill>
                  <a:srgbClr val="264DBF"/>
                </a:solidFill>
                <a:latin typeface="Zen Kaku Gothic New"/>
                <a:ea typeface="Zen Kaku Gothic New"/>
                <a:cs typeface="Zen Kaku Gothic New"/>
              </a:rPr>
              <a:t>Anthropic勢が抜けています</a:t>
            </a:r>
            <a:r>
              <a:rPr lang="zh-CN" sz="2480" b="1" dirty="0">
                <a:solidFill>
                  <a:srgbClr val="000000"/>
                </a:solidFill>
                <a:latin typeface="Zen Kaku Gothic New"/>
                <a:ea typeface="Zen Kaku Gothic New"/>
                <a:cs typeface="Zen Kaku Gothic New"/>
              </a:rPr>
              <a:t>。</a:t>
            </a:r>
          </a:p>
        </p:txBody>
      </p:sp>
      <p:sp>
        <p:nvSpPr>
          <p:cNvPr id="7" name="TextBox 7"/>
          <p:cNvSpPr txBox="1"/>
          <p:nvPr/>
        </p:nvSpPr>
        <p:spPr>
          <a:xfrm>
            <a:off x="601599" y="2173129"/>
            <a:ext cx="7391360"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SWE-Bench Pro（実務規模の改修を任せたときの解決率）</a:t>
            </a:r>
          </a:p>
        </p:txBody>
      </p:sp>
      <p:sp>
        <p:nvSpPr>
          <p:cNvPr id="8" name="TextBox 8"/>
          <p:cNvSpPr txBox="1"/>
          <p:nvPr/>
        </p:nvSpPr>
        <p:spPr>
          <a:xfrm>
            <a:off x="1533337" y="2636996"/>
            <a:ext cx="1941002" cy="278702"/>
          </a:xfrm>
          <a:prstGeom prst="rect">
            <a:avLst/>
          </a:prstGeom>
          <a:noFill/>
          <a:ln>
            <a:noFill/>
          </a:ln>
        </p:spPr>
        <p:txBody>
          <a:bodyPr wrap="none" lIns="0" tIns="0" rIns="0" bIns="0" anchor="t" anchorCtr="0">
            <a:spAutoFit/>
          </a:bodyPr>
          <a:lstStyle/>
          <a:p>
            <a:pPr algn="r"/>
            <a:r>
              <a:rPr lang="en-US" sz="1420" b="1" dirty="0">
                <a:solidFill>
                  <a:srgbClr val="000000"/>
                </a:solidFill>
                <a:latin typeface="Zen Kaku Gothic New"/>
                <a:ea typeface="Zen Kaku Gothic New"/>
                <a:cs typeface="Zen Kaku Gothic New"/>
              </a:rPr>
              <a:t>Claude Mythos 5</a:t>
            </a:r>
          </a:p>
        </p:txBody>
      </p:sp>
      <p:sp>
        <p:nvSpPr>
          <p:cNvPr id="9" name="Rectangle 9"/>
          <p:cNvSpPr/>
          <p:nvPr/>
        </p:nvSpPr>
        <p:spPr>
          <a:xfrm>
            <a:off x="3657600" y="2600325"/>
            <a:ext cx="6477000" cy="228600"/>
          </a:xfrm>
          <a:prstGeom prst="roundRect">
            <a:avLst>
              <a:gd name="adj" fmla="val 16667"/>
            </a:avLst>
          </a:prstGeom>
          <a:solidFill>
            <a:srgbClr val="EFF2F3"/>
          </a:solidFill>
          <a:ln>
            <a:noFill/>
          </a:ln>
        </p:spPr>
      </p:sp>
      <p:sp>
        <p:nvSpPr>
          <p:cNvPr id="10" name="Rectangle 10"/>
          <p:cNvSpPr/>
          <p:nvPr/>
        </p:nvSpPr>
        <p:spPr>
          <a:xfrm>
            <a:off x="3657600" y="2600325"/>
            <a:ext cx="5200650" cy="228600"/>
          </a:xfrm>
          <a:prstGeom prst="roundRect">
            <a:avLst>
              <a:gd name="adj" fmla="val 16667"/>
            </a:avLst>
          </a:prstGeom>
          <a:solidFill>
            <a:srgbClr val="47BCC6"/>
          </a:solidFill>
          <a:ln>
            <a:noFill/>
          </a:ln>
        </p:spPr>
      </p:sp>
      <p:sp>
        <p:nvSpPr>
          <p:cNvPr id="11" name="TextBox 11"/>
          <p:cNvSpPr txBox="1"/>
          <p:nvPr/>
        </p:nvSpPr>
        <p:spPr>
          <a:xfrm>
            <a:off x="10260711" y="2636996"/>
            <a:ext cx="743219" cy="278702"/>
          </a:xfrm>
          <a:prstGeom prst="rect">
            <a:avLst/>
          </a:prstGeom>
          <a:noFill/>
          <a:ln>
            <a:noFill/>
          </a:ln>
        </p:spPr>
        <p:txBody>
          <a:bodyPr wrap="none" lIns="0" tIns="0" rIns="0" bIns="0" anchor="t" anchorCtr="0">
            <a:spAutoFit/>
          </a:bodyPr>
          <a:lstStyle/>
          <a:p>
            <a:pPr algn="l"/>
            <a:r>
              <a:rPr lang="en-US" sz="1420" b="1" dirty="0">
                <a:solidFill>
                  <a:srgbClr val="264DBF"/>
                </a:solidFill>
                <a:latin typeface="Zen Kaku Gothic New"/>
                <a:ea typeface="Zen Kaku Gothic New"/>
                <a:cs typeface="Zen Kaku Gothic New"/>
              </a:rPr>
              <a:t>80.3%</a:t>
            </a:r>
          </a:p>
        </p:txBody>
      </p:sp>
      <p:sp>
        <p:nvSpPr>
          <p:cNvPr id="12" name="TextBox 12"/>
          <p:cNvSpPr txBox="1"/>
          <p:nvPr/>
        </p:nvSpPr>
        <p:spPr>
          <a:xfrm>
            <a:off x="1781606" y="3056096"/>
            <a:ext cx="1692733" cy="278702"/>
          </a:xfrm>
          <a:prstGeom prst="rect">
            <a:avLst/>
          </a:prstGeom>
          <a:noFill/>
          <a:ln>
            <a:noFill/>
          </a:ln>
        </p:spPr>
        <p:txBody>
          <a:bodyPr wrap="none" lIns="0" tIns="0" rIns="0" bIns="0" anchor="t" anchorCtr="0">
            <a:spAutoFit/>
          </a:bodyPr>
          <a:lstStyle/>
          <a:p>
            <a:pPr algn="r"/>
            <a:r>
              <a:rPr lang="en-US" sz="1420" b="1" dirty="0">
                <a:solidFill>
                  <a:srgbClr val="000000"/>
                </a:solidFill>
                <a:latin typeface="Zen Kaku Gothic New"/>
                <a:ea typeface="Zen Kaku Gothic New"/>
                <a:cs typeface="Zen Kaku Gothic New"/>
              </a:rPr>
              <a:t>Claude Fable 5</a:t>
            </a:r>
          </a:p>
        </p:txBody>
      </p:sp>
      <p:sp>
        <p:nvSpPr>
          <p:cNvPr id="13" name="Rectangle 13"/>
          <p:cNvSpPr/>
          <p:nvPr/>
        </p:nvSpPr>
        <p:spPr>
          <a:xfrm>
            <a:off x="3657600" y="3019425"/>
            <a:ext cx="6477000" cy="228600"/>
          </a:xfrm>
          <a:prstGeom prst="roundRect">
            <a:avLst>
              <a:gd name="adj" fmla="val 16667"/>
            </a:avLst>
          </a:prstGeom>
          <a:solidFill>
            <a:srgbClr val="EFF2F3"/>
          </a:solidFill>
          <a:ln>
            <a:noFill/>
          </a:ln>
        </p:spPr>
      </p:sp>
      <p:sp>
        <p:nvSpPr>
          <p:cNvPr id="14" name="Rectangle 14"/>
          <p:cNvSpPr/>
          <p:nvPr/>
        </p:nvSpPr>
        <p:spPr>
          <a:xfrm>
            <a:off x="3657600" y="3019425"/>
            <a:ext cx="5181600" cy="228600"/>
          </a:xfrm>
          <a:prstGeom prst="roundRect">
            <a:avLst>
              <a:gd name="adj" fmla="val 16667"/>
            </a:avLst>
          </a:prstGeom>
          <a:solidFill>
            <a:srgbClr val="47BCC6"/>
          </a:solidFill>
          <a:ln>
            <a:noFill/>
          </a:ln>
        </p:spPr>
      </p:sp>
      <p:sp>
        <p:nvSpPr>
          <p:cNvPr id="15" name="TextBox 15"/>
          <p:cNvSpPr txBox="1"/>
          <p:nvPr/>
        </p:nvSpPr>
        <p:spPr>
          <a:xfrm>
            <a:off x="10260711" y="3056096"/>
            <a:ext cx="471485" cy="278702"/>
          </a:xfrm>
          <a:prstGeom prst="rect">
            <a:avLst/>
          </a:prstGeom>
          <a:noFill/>
          <a:ln>
            <a:noFill/>
          </a:ln>
        </p:spPr>
        <p:txBody>
          <a:bodyPr wrap="none" lIns="0" tIns="0" rIns="0" bIns="0" anchor="t" anchorCtr="0">
            <a:spAutoFit/>
          </a:bodyPr>
          <a:lstStyle/>
          <a:p>
            <a:pPr algn="l"/>
            <a:r>
              <a:rPr lang="en-US" sz="1420" b="1" dirty="0">
                <a:solidFill>
                  <a:srgbClr val="264DBF"/>
                </a:solidFill>
                <a:latin typeface="Zen Kaku Gothic New"/>
                <a:ea typeface="Zen Kaku Gothic New"/>
                <a:cs typeface="Zen Kaku Gothic New"/>
              </a:rPr>
              <a:t>80%</a:t>
            </a:r>
          </a:p>
        </p:txBody>
      </p:sp>
      <p:sp>
        <p:nvSpPr>
          <p:cNvPr id="16" name="TextBox 16"/>
          <p:cNvSpPr txBox="1"/>
          <p:nvPr/>
        </p:nvSpPr>
        <p:spPr>
          <a:xfrm>
            <a:off x="1528460" y="3475196"/>
            <a:ext cx="1945879" cy="278702"/>
          </a:xfrm>
          <a:prstGeom prst="rect">
            <a:avLst/>
          </a:prstGeom>
          <a:noFill/>
          <a:ln>
            <a:noFill/>
          </a:ln>
        </p:spPr>
        <p:txBody>
          <a:bodyPr wrap="none" lIns="0" tIns="0" rIns="0" bIns="0" anchor="t" anchorCtr="0">
            <a:spAutoFit/>
          </a:bodyPr>
          <a:lstStyle/>
          <a:p>
            <a:pPr algn="r"/>
            <a:r>
              <a:rPr lang="en-US" sz="1420" b="1" dirty="0">
                <a:solidFill>
                  <a:srgbClr val="000000"/>
                </a:solidFill>
                <a:latin typeface="Zen Kaku Gothic New"/>
                <a:ea typeface="Zen Kaku Gothic New"/>
                <a:cs typeface="Zen Kaku Gothic New"/>
              </a:rPr>
              <a:t>Claude Opus 4.8</a:t>
            </a:r>
          </a:p>
        </p:txBody>
      </p:sp>
      <p:sp>
        <p:nvSpPr>
          <p:cNvPr id="17" name="Rectangle 17"/>
          <p:cNvSpPr/>
          <p:nvPr/>
        </p:nvSpPr>
        <p:spPr>
          <a:xfrm>
            <a:off x="3657600" y="3438525"/>
            <a:ext cx="6477000" cy="228600"/>
          </a:xfrm>
          <a:prstGeom prst="roundRect">
            <a:avLst>
              <a:gd name="adj" fmla="val 16667"/>
            </a:avLst>
          </a:prstGeom>
          <a:solidFill>
            <a:srgbClr val="EFF2F3"/>
          </a:solidFill>
          <a:ln>
            <a:noFill/>
          </a:ln>
        </p:spPr>
      </p:sp>
      <p:sp>
        <p:nvSpPr>
          <p:cNvPr id="18" name="Rectangle 18"/>
          <p:cNvSpPr/>
          <p:nvPr/>
        </p:nvSpPr>
        <p:spPr>
          <a:xfrm>
            <a:off x="3657600" y="3438525"/>
            <a:ext cx="4476750" cy="228600"/>
          </a:xfrm>
          <a:prstGeom prst="roundRect">
            <a:avLst>
              <a:gd name="adj" fmla="val 16667"/>
            </a:avLst>
          </a:prstGeom>
          <a:solidFill>
            <a:srgbClr val="47BCC6"/>
          </a:solidFill>
          <a:ln>
            <a:noFill/>
          </a:ln>
        </p:spPr>
      </p:sp>
      <p:sp>
        <p:nvSpPr>
          <p:cNvPr id="19" name="TextBox 19"/>
          <p:cNvSpPr txBox="1"/>
          <p:nvPr/>
        </p:nvSpPr>
        <p:spPr>
          <a:xfrm>
            <a:off x="10260711" y="3475196"/>
            <a:ext cx="743219" cy="278702"/>
          </a:xfrm>
          <a:prstGeom prst="rect">
            <a:avLst/>
          </a:prstGeom>
          <a:noFill/>
          <a:ln>
            <a:noFill/>
          </a:ln>
        </p:spPr>
        <p:txBody>
          <a:bodyPr wrap="none" lIns="0" tIns="0" rIns="0" bIns="0" anchor="t" anchorCtr="0">
            <a:spAutoFit/>
          </a:bodyPr>
          <a:lstStyle/>
          <a:p>
            <a:pPr algn="l"/>
            <a:r>
              <a:rPr lang="en-US" sz="1420" b="1" dirty="0">
                <a:solidFill>
                  <a:srgbClr val="264DBF"/>
                </a:solidFill>
                <a:latin typeface="Zen Kaku Gothic New"/>
                <a:ea typeface="Zen Kaku Gothic New"/>
                <a:cs typeface="Zen Kaku Gothic New"/>
              </a:rPr>
              <a:t>69.2%</a:t>
            </a:r>
          </a:p>
        </p:txBody>
      </p:sp>
      <p:sp>
        <p:nvSpPr>
          <p:cNvPr id="20" name="TextBox 20"/>
          <p:cNvSpPr txBox="1"/>
          <p:nvPr/>
        </p:nvSpPr>
        <p:spPr>
          <a:xfrm>
            <a:off x="2414968" y="3894296"/>
            <a:ext cx="1059371" cy="278702"/>
          </a:xfrm>
          <a:prstGeom prst="rect">
            <a:avLst/>
          </a:prstGeom>
          <a:noFill/>
          <a:ln>
            <a:noFill/>
          </a:ln>
        </p:spPr>
        <p:txBody>
          <a:bodyPr wrap="none" lIns="0" tIns="0" rIns="0" bIns="0" anchor="t" anchorCtr="0">
            <a:spAutoFit/>
          </a:bodyPr>
          <a:lstStyle/>
          <a:p>
            <a:pPr algn="r"/>
            <a:r>
              <a:rPr lang="en-US" sz="1420" b="1" dirty="0">
                <a:solidFill>
                  <a:srgbClr val="000000"/>
                </a:solidFill>
                <a:latin typeface="Zen Kaku Gothic New"/>
                <a:ea typeface="Zen Kaku Gothic New"/>
                <a:cs typeface="Zen Kaku Gothic New"/>
              </a:rPr>
              <a:t>Grok 4.5</a:t>
            </a:r>
          </a:p>
        </p:txBody>
      </p:sp>
      <p:sp>
        <p:nvSpPr>
          <p:cNvPr id="21" name="Rectangle 21"/>
          <p:cNvSpPr/>
          <p:nvPr/>
        </p:nvSpPr>
        <p:spPr>
          <a:xfrm>
            <a:off x="3657600" y="3857625"/>
            <a:ext cx="6477000" cy="228600"/>
          </a:xfrm>
          <a:prstGeom prst="roundRect">
            <a:avLst>
              <a:gd name="adj" fmla="val 16667"/>
            </a:avLst>
          </a:prstGeom>
          <a:solidFill>
            <a:srgbClr val="EFF2F3"/>
          </a:solidFill>
          <a:ln>
            <a:noFill/>
          </a:ln>
        </p:spPr>
      </p:sp>
      <p:sp>
        <p:nvSpPr>
          <p:cNvPr id="22" name="Rectangle 22"/>
          <p:cNvSpPr/>
          <p:nvPr/>
        </p:nvSpPr>
        <p:spPr>
          <a:xfrm>
            <a:off x="3657600" y="3857625"/>
            <a:ext cx="4181475" cy="228600"/>
          </a:xfrm>
          <a:prstGeom prst="roundRect">
            <a:avLst>
              <a:gd name="adj" fmla="val 16667"/>
            </a:avLst>
          </a:prstGeom>
          <a:solidFill>
            <a:srgbClr val="47BCC6"/>
          </a:solidFill>
          <a:ln>
            <a:noFill/>
          </a:ln>
        </p:spPr>
      </p:sp>
      <p:sp>
        <p:nvSpPr>
          <p:cNvPr id="23" name="TextBox 23"/>
          <p:cNvSpPr txBox="1"/>
          <p:nvPr/>
        </p:nvSpPr>
        <p:spPr>
          <a:xfrm>
            <a:off x="10260711" y="3894296"/>
            <a:ext cx="743219" cy="278702"/>
          </a:xfrm>
          <a:prstGeom prst="rect">
            <a:avLst/>
          </a:prstGeom>
          <a:noFill/>
          <a:ln>
            <a:noFill/>
          </a:ln>
        </p:spPr>
        <p:txBody>
          <a:bodyPr wrap="none" lIns="0" tIns="0" rIns="0" bIns="0" anchor="t" anchorCtr="0">
            <a:spAutoFit/>
          </a:bodyPr>
          <a:lstStyle/>
          <a:p>
            <a:pPr algn="l"/>
            <a:r>
              <a:rPr lang="en-US" sz="1420" b="1" dirty="0">
                <a:solidFill>
                  <a:srgbClr val="264DBF"/>
                </a:solidFill>
                <a:latin typeface="Zen Kaku Gothic New"/>
                <a:ea typeface="Zen Kaku Gothic New"/>
                <a:cs typeface="Zen Kaku Gothic New"/>
              </a:rPr>
              <a:t>64.7%</a:t>
            </a:r>
          </a:p>
        </p:txBody>
      </p:sp>
      <p:sp>
        <p:nvSpPr>
          <p:cNvPr id="24" name="TextBox 24"/>
          <p:cNvSpPr txBox="1"/>
          <p:nvPr/>
        </p:nvSpPr>
        <p:spPr>
          <a:xfrm>
            <a:off x="2018531" y="4313396"/>
            <a:ext cx="1455808" cy="278702"/>
          </a:xfrm>
          <a:prstGeom prst="rect">
            <a:avLst/>
          </a:prstGeom>
          <a:noFill/>
          <a:ln>
            <a:noFill/>
          </a:ln>
        </p:spPr>
        <p:txBody>
          <a:bodyPr wrap="none" lIns="0" tIns="0" rIns="0" bIns="0" anchor="t" anchorCtr="0">
            <a:spAutoFit/>
          </a:bodyPr>
          <a:lstStyle/>
          <a:p>
            <a:pPr algn="r"/>
            <a:r>
              <a:rPr lang="en-US" sz="1420" b="1" dirty="0">
                <a:solidFill>
                  <a:srgbClr val="000000"/>
                </a:solidFill>
                <a:latin typeface="Zen Kaku Gothic New"/>
                <a:ea typeface="Zen Kaku Gothic New"/>
                <a:cs typeface="Zen Kaku Gothic New"/>
              </a:rPr>
              <a:t>GPT-5.6 Sol</a:t>
            </a:r>
          </a:p>
        </p:txBody>
      </p:sp>
      <p:sp>
        <p:nvSpPr>
          <p:cNvPr id="25" name="Rectangle 25"/>
          <p:cNvSpPr/>
          <p:nvPr/>
        </p:nvSpPr>
        <p:spPr>
          <a:xfrm>
            <a:off x="3657600" y="4276725"/>
            <a:ext cx="6477000" cy="228600"/>
          </a:xfrm>
          <a:prstGeom prst="roundRect">
            <a:avLst>
              <a:gd name="adj" fmla="val 16667"/>
            </a:avLst>
          </a:prstGeom>
          <a:solidFill>
            <a:srgbClr val="EFF2F3"/>
          </a:solidFill>
          <a:ln>
            <a:noFill/>
          </a:ln>
        </p:spPr>
      </p:sp>
      <p:sp>
        <p:nvSpPr>
          <p:cNvPr id="26" name="Rectangle 26"/>
          <p:cNvSpPr/>
          <p:nvPr/>
        </p:nvSpPr>
        <p:spPr>
          <a:xfrm>
            <a:off x="3657600" y="4276725"/>
            <a:ext cx="4181475" cy="228600"/>
          </a:xfrm>
          <a:prstGeom prst="roundRect">
            <a:avLst>
              <a:gd name="adj" fmla="val 16667"/>
            </a:avLst>
          </a:prstGeom>
          <a:solidFill>
            <a:srgbClr val="47BCC6"/>
          </a:solidFill>
          <a:ln>
            <a:noFill/>
          </a:ln>
        </p:spPr>
      </p:sp>
      <p:sp>
        <p:nvSpPr>
          <p:cNvPr id="27" name="TextBox 27"/>
          <p:cNvSpPr txBox="1"/>
          <p:nvPr/>
        </p:nvSpPr>
        <p:spPr>
          <a:xfrm>
            <a:off x="10260711" y="4313396"/>
            <a:ext cx="743219" cy="278702"/>
          </a:xfrm>
          <a:prstGeom prst="rect">
            <a:avLst/>
          </a:prstGeom>
          <a:noFill/>
          <a:ln>
            <a:noFill/>
          </a:ln>
        </p:spPr>
        <p:txBody>
          <a:bodyPr wrap="none" lIns="0" tIns="0" rIns="0" bIns="0" anchor="t" anchorCtr="0">
            <a:spAutoFit/>
          </a:bodyPr>
          <a:lstStyle/>
          <a:p>
            <a:pPr algn="l"/>
            <a:r>
              <a:rPr lang="en-US" sz="1420" b="1" dirty="0">
                <a:solidFill>
                  <a:srgbClr val="264DBF"/>
                </a:solidFill>
                <a:latin typeface="Zen Kaku Gothic New"/>
                <a:ea typeface="Zen Kaku Gothic New"/>
                <a:cs typeface="Zen Kaku Gothic New"/>
              </a:rPr>
              <a:t>64.6%</a:t>
            </a:r>
          </a:p>
        </p:txBody>
      </p:sp>
      <p:sp>
        <p:nvSpPr>
          <p:cNvPr id="28" name="TextBox 28"/>
          <p:cNvSpPr txBox="1"/>
          <p:nvPr/>
        </p:nvSpPr>
        <p:spPr>
          <a:xfrm>
            <a:off x="2382426" y="4732496"/>
            <a:ext cx="1091913" cy="278702"/>
          </a:xfrm>
          <a:prstGeom prst="rect">
            <a:avLst/>
          </a:prstGeom>
          <a:noFill/>
          <a:ln>
            <a:noFill/>
          </a:ln>
        </p:spPr>
        <p:txBody>
          <a:bodyPr wrap="none" lIns="0" tIns="0" rIns="0" bIns="0" anchor="t" anchorCtr="0">
            <a:spAutoFit/>
          </a:bodyPr>
          <a:lstStyle/>
          <a:p>
            <a:pPr algn="r"/>
            <a:r>
              <a:rPr lang="en-US" sz="1420" b="1" dirty="0">
                <a:solidFill>
                  <a:srgbClr val="000000"/>
                </a:solidFill>
                <a:latin typeface="Zen Kaku Gothic New"/>
                <a:ea typeface="Zen Kaku Gothic New"/>
                <a:cs typeface="Zen Kaku Gothic New"/>
              </a:rPr>
              <a:t>GLM-5.2</a:t>
            </a:r>
          </a:p>
        </p:txBody>
      </p:sp>
      <p:sp>
        <p:nvSpPr>
          <p:cNvPr id="29" name="Rectangle 29"/>
          <p:cNvSpPr/>
          <p:nvPr/>
        </p:nvSpPr>
        <p:spPr>
          <a:xfrm>
            <a:off x="3657600" y="4695825"/>
            <a:ext cx="6477000" cy="228600"/>
          </a:xfrm>
          <a:prstGeom prst="roundRect">
            <a:avLst>
              <a:gd name="adj" fmla="val 16667"/>
            </a:avLst>
          </a:prstGeom>
          <a:solidFill>
            <a:srgbClr val="EFF2F3"/>
          </a:solidFill>
          <a:ln>
            <a:noFill/>
          </a:ln>
        </p:spPr>
      </p:sp>
      <p:sp>
        <p:nvSpPr>
          <p:cNvPr id="30" name="Rectangle 30"/>
          <p:cNvSpPr/>
          <p:nvPr/>
        </p:nvSpPr>
        <p:spPr>
          <a:xfrm>
            <a:off x="3657600" y="4695825"/>
            <a:ext cx="4019550" cy="228600"/>
          </a:xfrm>
          <a:prstGeom prst="roundRect">
            <a:avLst>
              <a:gd name="adj" fmla="val 16667"/>
            </a:avLst>
          </a:prstGeom>
          <a:solidFill>
            <a:srgbClr val="47BCC6"/>
          </a:solidFill>
          <a:ln>
            <a:noFill/>
          </a:ln>
        </p:spPr>
      </p:sp>
      <p:sp>
        <p:nvSpPr>
          <p:cNvPr id="31" name="TextBox 31"/>
          <p:cNvSpPr txBox="1"/>
          <p:nvPr/>
        </p:nvSpPr>
        <p:spPr>
          <a:xfrm>
            <a:off x="10260711" y="4732496"/>
            <a:ext cx="743219" cy="278702"/>
          </a:xfrm>
          <a:prstGeom prst="rect">
            <a:avLst/>
          </a:prstGeom>
          <a:noFill/>
          <a:ln>
            <a:noFill/>
          </a:ln>
        </p:spPr>
        <p:txBody>
          <a:bodyPr wrap="none" lIns="0" tIns="0" rIns="0" bIns="0" anchor="t" anchorCtr="0">
            <a:spAutoFit/>
          </a:bodyPr>
          <a:lstStyle/>
          <a:p>
            <a:pPr algn="l"/>
            <a:r>
              <a:rPr lang="en-US" sz="1420" b="1" dirty="0">
                <a:solidFill>
                  <a:srgbClr val="264DBF"/>
                </a:solidFill>
                <a:latin typeface="Zen Kaku Gothic New"/>
                <a:ea typeface="Zen Kaku Gothic New"/>
                <a:cs typeface="Zen Kaku Gothic New"/>
              </a:rPr>
              <a:t>62.1%</a:t>
            </a:r>
          </a:p>
        </p:txBody>
      </p:sp>
      <p:sp>
        <p:nvSpPr>
          <p:cNvPr id="32" name="Rectangle 32"/>
          <p:cNvSpPr/>
          <p:nvPr/>
        </p:nvSpPr>
        <p:spPr>
          <a:xfrm>
            <a:off x="609600" y="5124450"/>
            <a:ext cx="10972800" cy="990600"/>
          </a:xfrm>
          <a:prstGeom prst="roundRect">
            <a:avLst>
              <a:gd name="adj" fmla="val 5769"/>
            </a:avLst>
          </a:prstGeom>
          <a:solidFill>
            <a:srgbClr val="EEF6F7"/>
          </a:solidFill>
          <a:ln>
            <a:noFill/>
          </a:ln>
        </p:spPr>
      </p:sp>
      <p:sp>
        <p:nvSpPr>
          <p:cNvPr id="33" name="Rectangle 33"/>
          <p:cNvSpPr/>
          <p:nvPr/>
        </p:nvSpPr>
        <p:spPr>
          <a:xfrm>
            <a:off x="609600" y="5124450"/>
            <a:ext cx="47625" cy="990600"/>
          </a:xfrm>
          <a:prstGeom prst="rect">
            <a:avLst/>
          </a:prstGeom>
          <a:solidFill>
            <a:srgbClr val="264DBF"/>
          </a:solidFill>
          <a:ln>
            <a:noFill/>
          </a:ln>
        </p:spPr>
      </p:sp>
      <p:sp>
        <p:nvSpPr>
          <p:cNvPr id="34" name="TextBox 34"/>
          <p:cNvSpPr txBox="1"/>
          <p:nvPr/>
        </p:nvSpPr>
        <p:spPr>
          <a:xfrm>
            <a:off x="811530" y="5229225"/>
            <a:ext cx="5711567"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Terminal-Bench 2.1 では順位が入れ替わります</a:t>
            </a:r>
          </a:p>
        </p:txBody>
      </p:sp>
      <p:sp>
        <p:nvSpPr>
          <p:cNvPr id="35" name="TextBox 35"/>
          <p:cNvSpPr txBox="1"/>
          <p:nvPr/>
        </p:nvSpPr>
        <p:spPr>
          <a:xfrm>
            <a:off x="811911" y="5504021"/>
            <a:ext cx="12718923"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GPT-5.6 Sol Ultra 91.9%、Sol 88.8%、Claude Mythos 5 88% の順です。同じベンチマークをxAIは Fable max 84.3%、</a:t>
            </a:r>
          </a:p>
          <a:p>
            <a:pPr algn="l">
              <a:lnSpc>
                <a:spcPts val="2100"/>
              </a:lnSpc>
            </a:pPr>
            <a:r>
              <a:rPr lang="zh-CN" sz="1420" dirty="0">
                <a:solidFill>
                  <a:srgbClr val="000000"/>
                </a:solidFill>
                <a:latin typeface="Zen Kaku Gothic New"/>
                <a:ea typeface="Zen Kaku Gothic New"/>
                <a:cs typeface="Zen Kaku Gothic New"/>
              </a:rPr>
              <a:t>Grok 4.5 83.3% と報告しており、走らせる足場が違えば1〜2ポイントは動きます。</a:t>
            </a:r>
          </a:p>
        </p:txBody>
      </p:sp>
      <p:sp>
        <p:nvSpPr>
          <p:cNvPr id="36" name="TextBox 36"/>
          <p:cNvSpPr txBox="1"/>
          <p:nvPr/>
        </p:nvSpPr>
        <p:spPr>
          <a:xfrm>
            <a:off x="602361" y="6208871"/>
            <a:ext cx="1082290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OpenAI「GPT-5.6」発表ページ（2026年7月9日）。各社が自社ハーネスで走らせた値です。</a:t>
            </a:r>
          </a:p>
        </p:txBody>
      </p:sp>
      <p:sp>
        <p:nvSpPr>
          <p:cNvPr id="37" name="TextBox 37"/>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8" name="TextBox 38"/>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25</a:t>
            </a:r>
          </a:p>
        </p:txBody>
      </p:sp>
    </p:spTree>
  </p:cSld>
  <p:clrMapOvr>
    <a:masterClrMapping/>
  </p:clrMapOvr>
  <p:transition xmlns:p14="http://schemas.microsoft.com/office/powerpoint/2010/main" p14:dur="400">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5081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1タスク単価と出力トークン効率</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884219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上位2ポイント差なら、</a:t>
            </a:r>
            <a:r>
              <a:rPr lang="zh-CN" sz="2480" b="1" dirty="0">
                <a:solidFill>
                  <a:srgbClr val="264DBF"/>
                </a:solidFill>
                <a:latin typeface="Zen Kaku Gothic New"/>
                <a:ea typeface="Zen Kaku Gothic New"/>
                <a:cs typeface="Zen Kaku Gothic New"/>
              </a:rPr>
              <a:t>決め手はコスト</a:t>
            </a:r>
            <a:r>
              <a:rPr lang="zh-CN" sz="2480" b="1" dirty="0">
                <a:solidFill>
                  <a:srgbClr val="000000"/>
                </a:solidFill>
                <a:latin typeface="Zen Kaku Gothic New"/>
                <a:ea typeface="Zen Kaku Gothic New"/>
                <a:cs typeface="Zen Kaku Gothic New"/>
              </a:rPr>
              <a:t>です。</a:t>
            </a:r>
          </a:p>
        </p:txBody>
      </p:sp>
      <p:sp>
        <p:nvSpPr>
          <p:cNvPr id="7" name="Rectangle 7"/>
          <p:cNvSpPr/>
          <p:nvPr/>
        </p:nvSpPr>
        <p:spPr>
          <a:xfrm>
            <a:off x="609600" y="2247900"/>
            <a:ext cx="10972800" cy="419100"/>
          </a:xfrm>
          <a:prstGeom prst="rect">
            <a:avLst/>
          </a:prstGeom>
          <a:solidFill>
            <a:srgbClr val="0B2E33"/>
          </a:solidFill>
          <a:ln>
            <a:noFill/>
          </a:ln>
        </p:spPr>
      </p:sp>
      <p:sp>
        <p:nvSpPr>
          <p:cNvPr id="8" name="TextBox 8"/>
          <p:cNvSpPr txBox="1"/>
          <p:nvPr/>
        </p:nvSpPr>
        <p:spPr>
          <a:xfrm>
            <a:off x="773811" y="2370296"/>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モデル</a:t>
            </a:r>
          </a:p>
        </p:txBody>
      </p:sp>
      <p:sp>
        <p:nvSpPr>
          <p:cNvPr id="9" name="TextBox 9"/>
          <p:cNvSpPr txBox="1"/>
          <p:nvPr/>
        </p:nvSpPr>
        <p:spPr>
          <a:xfrm>
            <a:off x="4774311" y="2370296"/>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知能指数</a:t>
            </a:r>
          </a:p>
        </p:txBody>
      </p:sp>
      <p:sp>
        <p:nvSpPr>
          <p:cNvPr id="10" name="TextBox 10"/>
          <p:cNvSpPr txBox="1"/>
          <p:nvPr/>
        </p:nvSpPr>
        <p:spPr>
          <a:xfrm>
            <a:off x="6774561" y="2370296"/>
            <a:ext cx="2867685"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1タスク当たり平均コスト</a:t>
            </a:r>
          </a:p>
        </p:txBody>
      </p:sp>
      <p:sp>
        <p:nvSpPr>
          <p:cNvPr id="11" name="Rectangle 11"/>
          <p:cNvSpPr/>
          <p:nvPr/>
        </p:nvSpPr>
        <p:spPr>
          <a:xfrm>
            <a:off x="609600" y="2667000"/>
            <a:ext cx="10972800" cy="419100"/>
          </a:xfrm>
          <a:prstGeom prst="rect">
            <a:avLst/>
          </a:prstGeom>
          <a:solidFill>
            <a:srgbClr val="FFFFFF"/>
          </a:solidFill>
          <a:ln>
            <a:noFill/>
          </a:ln>
        </p:spPr>
      </p:sp>
      <p:sp>
        <p:nvSpPr>
          <p:cNvPr id="12" name="TextBox 12"/>
          <p:cNvSpPr txBox="1"/>
          <p:nvPr/>
        </p:nvSpPr>
        <p:spPr>
          <a:xfrm>
            <a:off x="773811" y="2779871"/>
            <a:ext cx="1692733"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Claude Fable 5</a:t>
            </a:r>
          </a:p>
        </p:txBody>
      </p:sp>
      <p:sp>
        <p:nvSpPr>
          <p:cNvPr id="13" name="TextBox 13"/>
          <p:cNvSpPr txBox="1"/>
          <p:nvPr/>
        </p:nvSpPr>
        <p:spPr>
          <a:xfrm>
            <a:off x="4774311" y="2779871"/>
            <a:ext cx="27327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60</a:t>
            </a:r>
          </a:p>
        </p:txBody>
      </p:sp>
      <p:sp>
        <p:nvSpPr>
          <p:cNvPr id="14" name="TextBox 14"/>
          <p:cNvSpPr txBox="1"/>
          <p:nvPr/>
        </p:nvSpPr>
        <p:spPr>
          <a:xfrm>
            <a:off x="6774561" y="2779871"/>
            <a:ext cx="66146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$2.75</a:t>
            </a:r>
          </a:p>
        </p:txBody>
      </p:sp>
      <p:sp>
        <p:nvSpPr>
          <p:cNvPr id="15" name="Rectangle 15"/>
          <p:cNvSpPr/>
          <p:nvPr/>
        </p:nvSpPr>
        <p:spPr>
          <a:xfrm>
            <a:off x="609600" y="3086100"/>
            <a:ext cx="10972800" cy="419100"/>
          </a:xfrm>
          <a:prstGeom prst="rect">
            <a:avLst/>
          </a:prstGeom>
          <a:solidFill>
            <a:srgbClr val="F7F9FA"/>
          </a:solidFill>
          <a:ln>
            <a:noFill/>
          </a:ln>
        </p:spPr>
      </p:sp>
      <p:sp>
        <p:nvSpPr>
          <p:cNvPr id="16" name="TextBox 16"/>
          <p:cNvSpPr txBox="1"/>
          <p:nvPr/>
        </p:nvSpPr>
        <p:spPr>
          <a:xfrm>
            <a:off x="773811" y="3198971"/>
            <a:ext cx="247652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Claude Opus 5 (max)</a:t>
            </a:r>
          </a:p>
        </p:txBody>
      </p:sp>
      <p:sp>
        <p:nvSpPr>
          <p:cNvPr id="17" name="TextBox 17"/>
          <p:cNvSpPr txBox="1"/>
          <p:nvPr/>
        </p:nvSpPr>
        <p:spPr>
          <a:xfrm>
            <a:off x="4774311" y="3198971"/>
            <a:ext cx="27327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61</a:t>
            </a:r>
          </a:p>
        </p:txBody>
      </p:sp>
      <p:sp>
        <p:nvSpPr>
          <p:cNvPr id="18" name="TextBox 18"/>
          <p:cNvSpPr txBox="1"/>
          <p:nvPr/>
        </p:nvSpPr>
        <p:spPr>
          <a:xfrm>
            <a:off x="6774561" y="3198971"/>
            <a:ext cx="66146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$2.03</a:t>
            </a:r>
          </a:p>
        </p:txBody>
      </p:sp>
      <p:sp>
        <p:nvSpPr>
          <p:cNvPr id="19" name="Rectangle 19"/>
          <p:cNvSpPr/>
          <p:nvPr/>
        </p:nvSpPr>
        <p:spPr>
          <a:xfrm>
            <a:off x="609600" y="3505200"/>
            <a:ext cx="10972800" cy="419100"/>
          </a:xfrm>
          <a:prstGeom prst="rect">
            <a:avLst/>
          </a:prstGeom>
          <a:solidFill>
            <a:srgbClr val="FFFFFF"/>
          </a:solidFill>
          <a:ln>
            <a:noFill/>
          </a:ln>
        </p:spPr>
      </p:sp>
      <p:sp>
        <p:nvSpPr>
          <p:cNvPr id="20" name="TextBox 20"/>
          <p:cNvSpPr txBox="1"/>
          <p:nvPr/>
        </p:nvSpPr>
        <p:spPr>
          <a:xfrm>
            <a:off x="773811" y="3618071"/>
            <a:ext cx="2262670"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GPT-5.6 Sol (max)</a:t>
            </a:r>
          </a:p>
        </p:txBody>
      </p:sp>
      <p:sp>
        <p:nvSpPr>
          <p:cNvPr id="21" name="TextBox 21"/>
          <p:cNvSpPr txBox="1"/>
          <p:nvPr/>
        </p:nvSpPr>
        <p:spPr>
          <a:xfrm>
            <a:off x="4774311" y="3618071"/>
            <a:ext cx="27327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59</a:t>
            </a:r>
          </a:p>
        </p:txBody>
      </p:sp>
      <p:sp>
        <p:nvSpPr>
          <p:cNvPr id="22" name="TextBox 22"/>
          <p:cNvSpPr txBox="1"/>
          <p:nvPr/>
        </p:nvSpPr>
        <p:spPr>
          <a:xfrm>
            <a:off x="6774561" y="3618071"/>
            <a:ext cx="66146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$1.54</a:t>
            </a:r>
          </a:p>
        </p:txBody>
      </p:sp>
      <p:sp>
        <p:nvSpPr>
          <p:cNvPr id="23" name="Rectangle 23"/>
          <p:cNvSpPr/>
          <p:nvPr/>
        </p:nvSpPr>
        <p:spPr>
          <a:xfrm>
            <a:off x="609600" y="3924300"/>
            <a:ext cx="10972800" cy="419100"/>
          </a:xfrm>
          <a:prstGeom prst="rect">
            <a:avLst/>
          </a:prstGeom>
          <a:solidFill>
            <a:srgbClr val="F7F9FA"/>
          </a:solidFill>
          <a:ln>
            <a:noFill/>
          </a:ln>
        </p:spPr>
      </p:sp>
      <p:sp>
        <p:nvSpPr>
          <p:cNvPr id="24" name="TextBox 24"/>
          <p:cNvSpPr txBox="1"/>
          <p:nvPr/>
        </p:nvSpPr>
        <p:spPr>
          <a:xfrm>
            <a:off x="773811" y="4037171"/>
            <a:ext cx="854763"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Kimi K3</a:t>
            </a:r>
          </a:p>
        </p:txBody>
      </p:sp>
      <p:sp>
        <p:nvSpPr>
          <p:cNvPr id="25" name="TextBox 25"/>
          <p:cNvSpPr txBox="1"/>
          <p:nvPr/>
        </p:nvSpPr>
        <p:spPr>
          <a:xfrm>
            <a:off x="4774311" y="4037171"/>
            <a:ext cx="27327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57</a:t>
            </a:r>
          </a:p>
        </p:txBody>
      </p:sp>
      <p:sp>
        <p:nvSpPr>
          <p:cNvPr id="26" name="TextBox 26"/>
          <p:cNvSpPr txBox="1"/>
          <p:nvPr/>
        </p:nvSpPr>
        <p:spPr>
          <a:xfrm>
            <a:off x="6774561" y="4037171"/>
            <a:ext cx="66146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$0.72</a:t>
            </a:r>
          </a:p>
        </p:txBody>
      </p:sp>
      <p:sp>
        <p:nvSpPr>
          <p:cNvPr id="27" name="Rectangle 27"/>
          <p:cNvSpPr/>
          <p:nvPr/>
        </p:nvSpPr>
        <p:spPr>
          <a:xfrm>
            <a:off x="609600" y="4343400"/>
            <a:ext cx="10972800" cy="419100"/>
          </a:xfrm>
          <a:prstGeom prst="rect">
            <a:avLst/>
          </a:prstGeom>
          <a:solidFill>
            <a:srgbClr val="FFFFFF"/>
          </a:solidFill>
          <a:ln>
            <a:noFill/>
          </a:ln>
        </p:spPr>
      </p:sp>
      <p:sp>
        <p:nvSpPr>
          <p:cNvPr id="28" name="TextBox 28"/>
          <p:cNvSpPr txBox="1"/>
          <p:nvPr/>
        </p:nvSpPr>
        <p:spPr>
          <a:xfrm>
            <a:off x="773811" y="4456271"/>
            <a:ext cx="278755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DeepSeek V4 Pro (max)</a:t>
            </a:r>
          </a:p>
        </p:txBody>
      </p:sp>
      <p:sp>
        <p:nvSpPr>
          <p:cNvPr id="29" name="TextBox 29"/>
          <p:cNvSpPr txBox="1"/>
          <p:nvPr/>
        </p:nvSpPr>
        <p:spPr>
          <a:xfrm>
            <a:off x="4774311" y="4456271"/>
            <a:ext cx="273272"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44</a:t>
            </a:r>
          </a:p>
        </p:txBody>
      </p:sp>
      <p:sp>
        <p:nvSpPr>
          <p:cNvPr id="30" name="TextBox 30"/>
          <p:cNvSpPr txBox="1"/>
          <p:nvPr/>
        </p:nvSpPr>
        <p:spPr>
          <a:xfrm>
            <a:off x="6774561" y="4456271"/>
            <a:ext cx="661464"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$0.04</a:t>
            </a:r>
          </a:p>
        </p:txBody>
      </p:sp>
      <p:sp>
        <p:nvSpPr>
          <p:cNvPr id="31" name="Line 31"/>
          <p:cNvSpPr/>
          <p:nvPr/>
        </p:nvSpPr>
        <p:spPr>
          <a:xfrm>
            <a:off x="4610100" y="2667000"/>
            <a:ext cx="9525" cy="2095500"/>
          </a:xfrm>
          <a:custGeom>
            <a:avLst/>
            <a:gdLst/>
            <a:ahLst/>
            <a:cxnLst/>
            <a:rect l="l" t="t" r="r" b="b"/>
            <a:pathLst>
              <a:path w="9525" h="2095500">
                <a:moveTo>
                  <a:pt x="0" y="0"/>
                </a:moveTo>
                <a:lnTo>
                  <a:pt x="0" y="2095500"/>
                </a:lnTo>
              </a:path>
            </a:pathLst>
          </a:custGeom>
          <a:noFill/>
          <a:ln w="9525">
            <a:solidFill>
              <a:srgbClr val="E3E7EA"/>
            </a:solidFill>
          </a:ln>
        </p:spPr>
      </p:sp>
      <p:sp>
        <p:nvSpPr>
          <p:cNvPr id="32" name="Line 32"/>
          <p:cNvSpPr/>
          <p:nvPr/>
        </p:nvSpPr>
        <p:spPr>
          <a:xfrm>
            <a:off x="6610350" y="2667000"/>
            <a:ext cx="9525" cy="2095500"/>
          </a:xfrm>
          <a:custGeom>
            <a:avLst/>
            <a:gdLst/>
            <a:ahLst/>
            <a:cxnLst/>
            <a:rect l="l" t="t" r="r" b="b"/>
            <a:pathLst>
              <a:path w="9525" h="2095500">
                <a:moveTo>
                  <a:pt x="0" y="0"/>
                </a:moveTo>
                <a:lnTo>
                  <a:pt x="0" y="2095500"/>
                </a:lnTo>
              </a:path>
            </a:pathLst>
          </a:custGeom>
          <a:noFill/>
          <a:ln w="9525">
            <a:solidFill>
              <a:srgbClr val="E3E7EA"/>
            </a:solidFill>
          </a:ln>
        </p:spPr>
      </p:sp>
      <p:sp>
        <p:nvSpPr>
          <p:cNvPr id="33" name="Rectangle 33"/>
          <p:cNvSpPr/>
          <p:nvPr/>
        </p:nvSpPr>
        <p:spPr>
          <a:xfrm>
            <a:off x="609600" y="2667000"/>
            <a:ext cx="10972800" cy="2095500"/>
          </a:xfrm>
          <a:prstGeom prst="rect">
            <a:avLst/>
          </a:prstGeom>
          <a:noFill/>
          <a:ln w="9525">
            <a:solidFill>
              <a:srgbClr val="E3E7EA"/>
            </a:solidFill>
          </a:ln>
        </p:spPr>
      </p:sp>
      <p:sp>
        <p:nvSpPr>
          <p:cNvPr id="34" name="TextBox 34"/>
          <p:cNvSpPr txBox="1"/>
          <p:nvPr/>
        </p:nvSpPr>
        <p:spPr>
          <a:xfrm>
            <a:off x="599694" y="4932998"/>
            <a:ext cx="7524350" cy="381381"/>
          </a:xfrm>
          <a:prstGeom prst="rect">
            <a:avLst/>
          </a:prstGeom>
          <a:noFill/>
          <a:ln>
            <a:noFill/>
          </a:ln>
        </p:spPr>
        <p:txBody>
          <a:bodyPr wrap="none" lIns="0" tIns="0" rIns="0" bIns="0" anchor="t" anchorCtr="0">
            <a:spAutoFit/>
          </a:bodyPr>
          <a:lstStyle/>
          <a:p>
            <a:pPr algn="l"/>
            <a:r>
              <a:rPr lang="zh-CN" sz="1950" b="1" dirty="0">
                <a:solidFill>
                  <a:srgbClr val="000000"/>
                </a:solidFill>
                <a:latin typeface="Zen Kaku Gothic New"/>
                <a:ea typeface="Zen Kaku Gothic New"/>
                <a:cs typeface="Zen Kaku Gothic New"/>
              </a:rPr>
              <a:t>指数の差は17ポイント、単価の差は約69倍です。</a:t>
            </a:r>
          </a:p>
        </p:txBody>
      </p:sp>
      <p:sp>
        <p:nvSpPr>
          <p:cNvPr id="35" name="Rectangle 35"/>
          <p:cNvSpPr/>
          <p:nvPr/>
        </p:nvSpPr>
        <p:spPr>
          <a:xfrm>
            <a:off x="609600" y="5391150"/>
            <a:ext cx="10972800" cy="723900"/>
          </a:xfrm>
          <a:prstGeom prst="roundRect">
            <a:avLst>
              <a:gd name="adj" fmla="val 7895"/>
            </a:avLst>
          </a:prstGeom>
          <a:solidFill>
            <a:srgbClr val="EEF6F7"/>
          </a:solidFill>
          <a:ln>
            <a:noFill/>
          </a:ln>
        </p:spPr>
      </p:sp>
      <p:sp>
        <p:nvSpPr>
          <p:cNvPr id="36" name="Rectangle 36"/>
          <p:cNvSpPr/>
          <p:nvPr/>
        </p:nvSpPr>
        <p:spPr>
          <a:xfrm>
            <a:off x="609600" y="5391150"/>
            <a:ext cx="47625" cy="723900"/>
          </a:xfrm>
          <a:prstGeom prst="rect">
            <a:avLst/>
          </a:prstGeom>
          <a:solidFill>
            <a:srgbClr val="264DBF"/>
          </a:solidFill>
          <a:ln>
            <a:noFill/>
          </a:ln>
        </p:spPr>
      </p:sp>
      <p:sp>
        <p:nvSpPr>
          <p:cNvPr id="37" name="TextBox 37"/>
          <p:cNvSpPr txBox="1"/>
          <p:nvPr/>
        </p:nvSpPr>
        <p:spPr>
          <a:xfrm>
            <a:off x="811530" y="5495925"/>
            <a:ext cx="3824716"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消費トークンでも約4.2倍の開き</a:t>
            </a:r>
          </a:p>
        </p:txBody>
      </p:sp>
      <p:sp>
        <p:nvSpPr>
          <p:cNvPr id="38" name="TextBox 38"/>
          <p:cNvSpPr txBox="1"/>
          <p:nvPr/>
        </p:nvSpPr>
        <p:spPr>
          <a:xfrm>
            <a:off x="811911" y="5770721"/>
            <a:ext cx="10325529"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平均出力トークンは Grok 4.5 が15,954、Claude Opus 4.8 (max) が67,020（xAI自社計測）。</a:t>
            </a:r>
          </a:p>
        </p:txBody>
      </p:sp>
      <p:sp>
        <p:nvSpPr>
          <p:cNvPr id="39" name="TextBox 39"/>
          <p:cNvSpPr txBox="1"/>
          <p:nvPr/>
        </p:nvSpPr>
        <p:spPr>
          <a:xfrm>
            <a:off x="602361" y="6208871"/>
            <a:ext cx="1058522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Artificial Analysis（2026年7月28日時点）／xAI「Grok 4.5」（2026年7月16日、自社計測）</a:t>
            </a:r>
          </a:p>
        </p:txBody>
      </p:sp>
      <p:sp>
        <p:nvSpPr>
          <p:cNvPr id="40" name="TextBox 4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1" name="TextBox 41"/>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26</a:t>
            </a:r>
          </a:p>
        </p:txBody>
      </p:sp>
    </p:spTree>
  </p:cSld>
  <p:clrMapOvr>
    <a:masterClrMapping/>
  </p:clrMapOvr>
  <p:transition xmlns:p14="http://schemas.microsoft.com/office/powerpoint/2010/main" p14:dur="400">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03847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用途ごとの選び方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646095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用途ごとに</a:t>
            </a:r>
            <a:r>
              <a:rPr lang="zh-CN" sz="2480" b="1" dirty="0">
                <a:solidFill>
                  <a:srgbClr val="264DBF"/>
                </a:solidFill>
                <a:latin typeface="Zen Kaku Gothic New"/>
                <a:ea typeface="Zen Kaku Gothic New"/>
                <a:cs typeface="Zen Kaku Gothic New"/>
              </a:rPr>
              <a:t>見る指標が違います</a:t>
            </a:r>
            <a:r>
              <a:rPr lang="zh-CN" sz="2480" b="1" dirty="0">
                <a:solidFill>
                  <a:srgbClr val="000000"/>
                </a:solidFill>
                <a:latin typeface="Zen Kaku Gothic New"/>
                <a:ea typeface="Zen Kaku Gothic New"/>
                <a:cs typeface="Zen Kaku Gothic New"/>
              </a:rPr>
              <a:t>。</a:t>
            </a:r>
          </a:p>
        </p:txBody>
      </p:sp>
      <p:sp>
        <p:nvSpPr>
          <p:cNvPr id="7" name="Rectangle 7"/>
          <p:cNvSpPr/>
          <p:nvPr/>
        </p:nvSpPr>
        <p:spPr>
          <a:xfrm>
            <a:off x="609600" y="2247900"/>
            <a:ext cx="4476750" cy="800100"/>
          </a:xfrm>
          <a:prstGeom prst="roundRect">
            <a:avLst>
              <a:gd name="adj" fmla="val 7143"/>
            </a:avLst>
          </a:prstGeom>
          <a:solidFill>
            <a:srgbClr val="F3F3F3"/>
          </a:solidFill>
          <a:ln>
            <a:noFill/>
          </a:ln>
        </p:spPr>
      </p:sp>
      <p:sp>
        <p:nvSpPr>
          <p:cNvPr id="8" name="Rectangle 8"/>
          <p:cNvSpPr/>
          <p:nvPr/>
        </p:nvSpPr>
        <p:spPr>
          <a:xfrm>
            <a:off x="609600" y="2247900"/>
            <a:ext cx="47625" cy="800100"/>
          </a:xfrm>
          <a:prstGeom prst="roundRect">
            <a:avLst>
              <a:gd name="adj" fmla="val 40000"/>
            </a:avLst>
          </a:prstGeom>
          <a:solidFill>
            <a:srgbClr val="999999"/>
          </a:solidFill>
          <a:ln>
            <a:noFill/>
          </a:ln>
        </p:spPr>
      </p:sp>
      <p:sp>
        <p:nvSpPr>
          <p:cNvPr id="9" name="TextBox 9"/>
          <p:cNvSpPr txBox="1"/>
          <p:nvPr/>
        </p:nvSpPr>
        <p:spPr>
          <a:xfrm>
            <a:off x="830580" y="237172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長時間の調査・分析</a:t>
            </a:r>
          </a:p>
        </p:txBody>
      </p:sp>
      <p:sp>
        <p:nvSpPr>
          <p:cNvPr id="10" name="TextBox 10"/>
          <p:cNvSpPr txBox="1"/>
          <p:nvPr/>
        </p:nvSpPr>
        <p:spPr>
          <a:xfrm>
            <a:off x="830961" y="264652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途中で止まらない持続力</a:t>
            </a:r>
          </a:p>
        </p:txBody>
      </p:sp>
      <p:sp>
        <p:nvSpPr>
          <p:cNvPr id="11" name="Polygon 11"/>
          <p:cNvSpPr/>
          <p:nvPr/>
        </p:nvSpPr>
        <p:spPr>
          <a:xfrm>
            <a:off x="5219700" y="2495550"/>
            <a:ext cx="457200" cy="304800"/>
          </a:xfrm>
          <a:custGeom>
            <a:avLst/>
            <a:gdLst/>
            <a:ahLst/>
            <a:cxnLst/>
            <a:rect l="l" t="t" r="r" b="b"/>
            <a:pathLst>
              <a:path w="457200" h="304800">
                <a:moveTo>
                  <a:pt x="0" y="95250"/>
                </a:moveTo>
                <a:lnTo>
                  <a:pt x="247650" y="95250"/>
                </a:lnTo>
                <a:lnTo>
                  <a:pt x="247650" y="0"/>
                </a:lnTo>
                <a:lnTo>
                  <a:pt x="457200" y="152400"/>
                </a:lnTo>
                <a:lnTo>
                  <a:pt x="247650" y="304800"/>
                </a:lnTo>
                <a:lnTo>
                  <a:pt x="247650" y="209550"/>
                </a:lnTo>
                <a:lnTo>
                  <a:pt x="0" y="209550"/>
                </a:lnTo>
                <a:close/>
              </a:path>
            </a:pathLst>
          </a:custGeom>
          <a:solidFill>
            <a:srgbClr val="47BCC6"/>
          </a:solidFill>
          <a:ln>
            <a:noFill/>
          </a:ln>
        </p:spPr>
      </p:sp>
      <p:sp>
        <p:nvSpPr>
          <p:cNvPr id="12" name="Rectangle 12"/>
          <p:cNvSpPr/>
          <p:nvPr/>
        </p:nvSpPr>
        <p:spPr>
          <a:xfrm>
            <a:off x="5810250" y="2247900"/>
            <a:ext cx="5772150" cy="800100"/>
          </a:xfrm>
          <a:prstGeom prst="roundRect">
            <a:avLst>
              <a:gd name="adj" fmla="val 7143"/>
            </a:avLst>
          </a:prstGeom>
          <a:solidFill>
            <a:srgbClr val="EEF6F7"/>
          </a:solidFill>
          <a:ln>
            <a:noFill/>
          </a:ln>
        </p:spPr>
      </p:sp>
      <p:sp>
        <p:nvSpPr>
          <p:cNvPr id="13" name="Rectangle 13"/>
          <p:cNvSpPr/>
          <p:nvPr/>
        </p:nvSpPr>
        <p:spPr>
          <a:xfrm>
            <a:off x="5810250" y="2247900"/>
            <a:ext cx="47625" cy="800100"/>
          </a:xfrm>
          <a:prstGeom prst="roundRect">
            <a:avLst>
              <a:gd name="adj" fmla="val 40000"/>
            </a:avLst>
          </a:prstGeom>
          <a:solidFill>
            <a:srgbClr val="47BCC6"/>
          </a:solidFill>
          <a:ln>
            <a:noFill/>
          </a:ln>
        </p:spPr>
      </p:sp>
      <p:sp>
        <p:nvSpPr>
          <p:cNvPr id="14" name="TextBox 14"/>
          <p:cNvSpPr txBox="1"/>
          <p:nvPr/>
        </p:nvSpPr>
        <p:spPr>
          <a:xfrm>
            <a:off x="6031230" y="2371725"/>
            <a:ext cx="261556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知能指数が最上位の帯</a:t>
            </a:r>
          </a:p>
        </p:txBody>
      </p:sp>
      <p:sp>
        <p:nvSpPr>
          <p:cNvPr id="15" name="TextBox 15"/>
          <p:cNvSpPr txBox="1"/>
          <p:nvPr/>
        </p:nvSpPr>
        <p:spPr>
          <a:xfrm>
            <a:off x="6031611" y="2646521"/>
            <a:ext cx="409649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 Opus 5 61、Claude Fable 5 60</a:t>
            </a:r>
          </a:p>
        </p:txBody>
      </p:sp>
      <p:sp>
        <p:nvSpPr>
          <p:cNvPr id="16" name="Rectangle 16"/>
          <p:cNvSpPr/>
          <p:nvPr/>
        </p:nvSpPr>
        <p:spPr>
          <a:xfrm>
            <a:off x="609600" y="3200400"/>
            <a:ext cx="4476750" cy="800100"/>
          </a:xfrm>
          <a:prstGeom prst="roundRect">
            <a:avLst>
              <a:gd name="adj" fmla="val 7143"/>
            </a:avLst>
          </a:prstGeom>
          <a:solidFill>
            <a:srgbClr val="F3F3F3"/>
          </a:solidFill>
          <a:ln>
            <a:noFill/>
          </a:ln>
        </p:spPr>
      </p:sp>
      <p:sp>
        <p:nvSpPr>
          <p:cNvPr id="17" name="Rectangle 17"/>
          <p:cNvSpPr/>
          <p:nvPr/>
        </p:nvSpPr>
        <p:spPr>
          <a:xfrm>
            <a:off x="609600" y="3200400"/>
            <a:ext cx="47625" cy="800100"/>
          </a:xfrm>
          <a:prstGeom prst="roundRect">
            <a:avLst>
              <a:gd name="adj" fmla="val 40000"/>
            </a:avLst>
          </a:prstGeom>
          <a:solidFill>
            <a:srgbClr val="999999"/>
          </a:solidFill>
          <a:ln>
            <a:noFill/>
          </a:ln>
        </p:spPr>
      </p:sp>
      <p:sp>
        <p:nvSpPr>
          <p:cNvPr id="18" name="TextBox 18"/>
          <p:cNvSpPr txBox="1"/>
          <p:nvPr/>
        </p:nvSpPr>
        <p:spPr>
          <a:xfrm>
            <a:off x="830580" y="3324225"/>
            <a:ext cx="2355532"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実務のコーディング</a:t>
            </a:r>
          </a:p>
        </p:txBody>
      </p:sp>
      <p:sp>
        <p:nvSpPr>
          <p:cNvPr id="19" name="TextBox 19"/>
          <p:cNvSpPr txBox="1"/>
          <p:nvPr/>
        </p:nvSpPr>
        <p:spPr>
          <a:xfrm>
            <a:off x="830961" y="359902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既存コードへの改修が中心</a:t>
            </a:r>
          </a:p>
        </p:txBody>
      </p:sp>
      <p:sp>
        <p:nvSpPr>
          <p:cNvPr id="20" name="Polygon 20"/>
          <p:cNvSpPr/>
          <p:nvPr/>
        </p:nvSpPr>
        <p:spPr>
          <a:xfrm>
            <a:off x="5219700" y="3448050"/>
            <a:ext cx="457200" cy="304800"/>
          </a:xfrm>
          <a:custGeom>
            <a:avLst/>
            <a:gdLst/>
            <a:ahLst/>
            <a:cxnLst/>
            <a:rect l="l" t="t" r="r" b="b"/>
            <a:pathLst>
              <a:path w="457200" h="304800">
                <a:moveTo>
                  <a:pt x="0" y="95250"/>
                </a:moveTo>
                <a:lnTo>
                  <a:pt x="247650" y="95250"/>
                </a:lnTo>
                <a:lnTo>
                  <a:pt x="247650" y="0"/>
                </a:lnTo>
                <a:lnTo>
                  <a:pt x="457200" y="152400"/>
                </a:lnTo>
                <a:lnTo>
                  <a:pt x="247650" y="304800"/>
                </a:lnTo>
                <a:lnTo>
                  <a:pt x="247650" y="209550"/>
                </a:lnTo>
                <a:lnTo>
                  <a:pt x="0" y="209550"/>
                </a:lnTo>
                <a:close/>
              </a:path>
            </a:pathLst>
          </a:custGeom>
          <a:solidFill>
            <a:srgbClr val="47BCC6"/>
          </a:solidFill>
          <a:ln>
            <a:noFill/>
          </a:ln>
        </p:spPr>
      </p:sp>
      <p:sp>
        <p:nvSpPr>
          <p:cNvPr id="21" name="Rectangle 21"/>
          <p:cNvSpPr/>
          <p:nvPr/>
        </p:nvSpPr>
        <p:spPr>
          <a:xfrm>
            <a:off x="5810250" y="3200400"/>
            <a:ext cx="5772150" cy="800100"/>
          </a:xfrm>
          <a:prstGeom prst="roundRect">
            <a:avLst>
              <a:gd name="adj" fmla="val 7143"/>
            </a:avLst>
          </a:prstGeom>
          <a:solidFill>
            <a:srgbClr val="EEF6F7"/>
          </a:solidFill>
          <a:ln>
            <a:noFill/>
          </a:ln>
        </p:spPr>
      </p:sp>
      <p:sp>
        <p:nvSpPr>
          <p:cNvPr id="22" name="Rectangle 22"/>
          <p:cNvSpPr/>
          <p:nvPr/>
        </p:nvSpPr>
        <p:spPr>
          <a:xfrm>
            <a:off x="5810250" y="3200400"/>
            <a:ext cx="47625" cy="800100"/>
          </a:xfrm>
          <a:prstGeom prst="roundRect">
            <a:avLst>
              <a:gd name="adj" fmla="val 40000"/>
            </a:avLst>
          </a:prstGeom>
          <a:solidFill>
            <a:srgbClr val="47BCC6"/>
          </a:solidFill>
          <a:ln>
            <a:noFill/>
          </a:ln>
        </p:spPr>
      </p:sp>
      <p:sp>
        <p:nvSpPr>
          <p:cNvPr id="23" name="TextBox 23"/>
          <p:cNvSpPr txBox="1"/>
          <p:nvPr/>
        </p:nvSpPr>
        <p:spPr>
          <a:xfrm>
            <a:off x="6031230" y="3324225"/>
            <a:ext cx="281413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SWE-Bench Pro の上位</a:t>
            </a:r>
          </a:p>
        </p:txBody>
      </p:sp>
      <p:sp>
        <p:nvSpPr>
          <p:cNvPr id="24" name="TextBox 24"/>
          <p:cNvSpPr txBox="1"/>
          <p:nvPr/>
        </p:nvSpPr>
        <p:spPr>
          <a:xfrm>
            <a:off x="6031611" y="3599021"/>
            <a:ext cx="417562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 Mythos 5 80.3%、Fable 5 80%</a:t>
            </a:r>
          </a:p>
        </p:txBody>
      </p:sp>
      <p:sp>
        <p:nvSpPr>
          <p:cNvPr id="25" name="Rectangle 25"/>
          <p:cNvSpPr/>
          <p:nvPr/>
        </p:nvSpPr>
        <p:spPr>
          <a:xfrm>
            <a:off x="609600" y="4152900"/>
            <a:ext cx="4476750" cy="800100"/>
          </a:xfrm>
          <a:prstGeom prst="roundRect">
            <a:avLst>
              <a:gd name="adj" fmla="val 7143"/>
            </a:avLst>
          </a:prstGeom>
          <a:solidFill>
            <a:srgbClr val="F3F3F3"/>
          </a:solidFill>
          <a:ln>
            <a:noFill/>
          </a:ln>
        </p:spPr>
      </p:sp>
      <p:sp>
        <p:nvSpPr>
          <p:cNvPr id="26" name="Rectangle 26"/>
          <p:cNvSpPr/>
          <p:nvPr/>
        </p:nvSpPr>
        <p:spPr>
          <a:xfrm>
            <a:off x="609600" y="4152900"/>
            <a:ext cx="47625" cy="800100"/>
          </a:xfrm>
          <a:prstGeom prst="roundRect">
            <a:avLst>
              <a:gd name="adj" fmla="val 40000"/>
            </a:avLst>
          </a:prstGeom>
          <a:solidFill>
            <a:srgbClr val="999999"/>
          </a:solidFill>
          <a:ln>
            <a:noFill/>
          </a:ln>
        </p:spPr>
      </p:sp>
      <p:sp>
        <p:nvSpPr>
          <p:cNvPr id="27" name="TextBox 27"/>
          <p:cNvSpPr txBox="1"/>
          <p:nvPr/>
        </p:nvSpPr>
        <p:spPr>
          <a:xfrm>
            <a:off x="830580" y="4276725"/>
            <a:ext cx="28755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大量処理でコストが効く</a:t>
            </a:r>
          </a:p>
        </p:txBody>
      </p:sp>
      <p:sp>
        <p:nvSpPr>
          <p:cNvPr id="28" name="TextBox 28"/>
          <p:cNvSpPr txBox="1"/>
          <p:nvPr/>
        </p:nvSpPr>
        <p:spPr>
          <a:xfrm>
            <a:off x="830961" y="4551521"/>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単価が数十倍変わる領域</a:t>
            </a:r>
          </a:p>
        </p:txBody>
      </p:sp>
      <p:sp>
        <p:nvSpPr>
          <p:cNvPr id="29" name="Polygon 29"/>
          <p:cNvSpPr/>
          <p:nvPr/>
        </p:nvSpPr>
        <p:spPr>
          <a:xfrm>
            <a:off x="5219700" y="4400550"/>
            <a:ext cx="457200" cy="304800"/>
          </a:xfrm>
          <a:custGeom>
            <a:avLst/>
            <a:gdLst/>
            <a:ahLst/>
            <a:cxnLst/>
            <a:rect l="l" t="t" r="r" b="b"/>
            <a:pathLst>
              <a:path w="457200" h="304800">
                <a:moveTo>
                  <a:pt x="0" y="95250"/>
                </a:moveTo>
                <a:lnTo>
                  <a:pt x="247650" y="95250"/>
                </a:lnTo>
                <a:lnTo>
                  <a:pt x="247650" y="0"/>
                </a:lnTo>
                <a:lnTo>
                  <a:pt x="457200" y="152400"/>
                </a:lnTo>
                <a:lnTo>
                  <a:pt x="247650" y="304800"/>
                </a:lnTo>
                <a:lnTo>
                  <a:pt x="247650" y="209550"/>
                </a:lnTo>
                <a:lnTo>
                  <a:pt x="0" y="209550"/>
                </a:lnTo>
                <a:close/>
              </a:path>
            </a:pathLst>
          </a:custGeom>
          <a:solidFill>
            <a:srgbClr val="47BCC6"/>
          </a:solidFill>
          <a:ln>
            <a:noFill/>
          </a:ln>
        </p:spPr>
      </p:sp>
      <p:sp>
        <p:nvSpPr>
          <p:cNvPr id="30" name="Rectangle 30"/>
          <p:cNvSpPr/>
          <p:nvPr/>
        </p:nvSpPr>
        <p:spPr>
          <a:xfrm>
            <a:off x="5810250" y="4152900"/>
            <a:ext cx="5772150" cy="800100"/>
          </a:xfrm>
          <a:prstGeom prst="roundRect">
            <a:avLst>
              <a:gd name="adj" fmla="val 7143"/>
            </a:avLst>
          </a:prstGeom>
          <a:solidFill>
            <a:srgbClr val="EEF6F7"/>
          </a:solidFill>
          <a:ln>
            <a:noFill/>
          </a:ln>
        </p:spPr>
      </p:sp>
      <p:sp>
        <p:nvSpPr>
          <p:cNvPr id="31" name="Rectangle 31"/>
          <p:cNvSpPr/>
          <p:nvPr/>
        </p:nvSpPr>
        <p:spPr>
          <a:xfrm>
            <a:off x="5810250" y="4152900"/>
            <a:ext cx="47625" cy="800100"/>
          </a:xfrm>
          <a:prstGeom prst="roundRect">
            <a:avLst>
              <a:gd name="adj" fmla="val 40000"/>
            </a:avLst>
          </a:prstGeom>
          <a:solidFill>
            <a:srgbClr val="47BCC6"/>
          </a:solidFill>
          <a:ln>
            <a:noFill/>
          </a:ln>
        </p:spPr>
      </p:sp>
      <p:sp>
        <p:nvSpPr>
          <p:cNvPr id="32" name="TextBox 32"/>
          <p:cNvSpPr txBox="1"/>
          <p:nvPr/>
        </p:nvSpPr>
        <p:spPr>
          <a:xfrm>
            <a:off x="6031230" y="4276725"/>
            <a:ext cx="2550557"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1タスク$0.5以下の帯</a:t>
            </a:r>
          </a:p>
        </p:txBody>
      </p:sp>
      <p:sp>
        <p:nvSpPr>
          <p:cNvPr id="33" name="TextBox 33"/>
          <p:cNvSpPr txBox="1"/>
          <p:nvPr/>
        </p:nvSpPr>
        <p:spPr>
          <a:xfrm>
            <a:off x="6031611" y="4551521"/>
            <a:ext cx="440051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DeepSeek V4 Pro $0.04、Kimi K3 $0.72</a:t>
            </a:r>
          </a:p>
        </p:txBody>
      </p:sp>
      <p:sp>
        <p:nvSpPr>
          <p:cNvPr id="34" name="Rectangle 34"/>
          <p:cNvSpPr/>
          <p:nvPr/>
        </p:nvSpPr>
        <p:spPr>
          <a:xfrm>
            <a:off x="609600" y="5105400"/>
            <a:ext cx="4476750" cy="800100"/>
          </a:xfrm>
          <a:prstGeom prst="roundRect">
            <a:avLst>
              <a:gd name="adj" fmla="val 7143"/>
            </a:avLst>
          </a:prstGeom>
          <a:solidFill>
            <a:srgbClr val="F3F3F3"/>
          </a:solidFill>
          <a:ln>
            <a:noFill/>
          </a:ln>
        </p:spPr>
      </p:sp>
      <p:sp>
        <p:nvSpPr>
          <p:cNvPr id="35" name="Rectangle 35"/>
          <p:cNvSpPr/>
          <p:nvPr/>
        </p:nvSpPr>
        <p:spPr>
          <a:xfrm>
            <a:off x="609600" y="5105400"/>
            <a:ext cx="47625" cy="800100"/>
          </a:xfrm>
          <a:prstGeom prst="roundRect">
            <a:avLst>
              <a:gd name="adj" fmla="val 40000"/>
            </a:avLst>
          </a:prstGeom>
          <a:solidFill>
            <a:srgbClr val="999999"/>
          </a:solidFill>
          <a:ln>
            <a:noFill/>
          </a:ln>
        </p:spPr>
      </p:sp>
      <p:sp>
        <p:nvSpPr>
          <p:cNvPr id="36" name="TextBox 36"/>
          <p:cNvSpPr txBox="1"/>
          <p:nvPr/>
        </p:nvSpPr>
        <p:spPr>
          <a:xfrm>
            <a:off x="830580" y="5229225"/>
            <a:ext cx="183546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自社環境に置く</a:t>
            </a:r>
          </a:p>
        </p:txBody>
      </p:sp>
      <p:sp>
        <p:nvSpPr>
          <p:cNvPr id="37" name="TextBox 37"/>
          <p:cNvSpPr txBox="1"/>
          <p:nvPr/>
        </p:nvSpPr>
        <p:spPr>
          <a:xfrm>
            <a:off x="830961" y="5504021"/>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重みを手元に置きたい</a:t>
            </a:r>
          </a:p>
        </p:txBody>
      </p:sp>
      <p:sp>
        <p:nvSpPr>
          <p:cNvPr id="38" name="Polygon 38"/>
          <p:cNvSpPr/>
          <p:nvPr/>
        </p:nvSpPr>
        <p:spPr>
          <a:xfrm>
            <a:off x="5219700" y="5353050"/>
            <a:ext cx="457200" cy="304800"/>
          </a:xfrm>
          <a:custGeom>
            <a:avLst/>
            <a:gdLst/>
            <a:ahLst/>
            <a:cxnLst/>
            <a:rect l="l" t="t" r="r" b="b"/>
            <a:pathLst>
              <a:path w="457200" h="304800">
                <a:moveTo>
                  <a:pt x="0" y="95250"/>
                </a:moveTo>
                <a:lnTo>
                  <a:pt x="247650" y="95250"/>
                </a:lnTo>
                <a:lnTo>
                  <a:pt x="247650" y="0"/>
                </a:lnTo>
                <a:lnTo>
                  <a:pt x="457200" y="152400"/>
                </a:lnTo>
                <a:lnTo>
                  <a:pt x="247650" y="304800"/>
                </a:lnTo>
                <a:lnTo>
                  <a:pt x="247650" y="209550"/>
                </a:lnTo>
                <a:lnTo>
                  <a:pt x="0" y="209550"/>
                </a:lnTo>
                <a:close/>
              </a:path>
            </a:pathLst>
          </a:custGeom>
          <a:solidFill>
            <a:srgbClr val="47BCC6"/>
          </a:solidFill>
          <a:ln>
            <a:noFill/>
          </a:ln>
        </p:spPr>
      </p:sp>
      <p:sp>
        <p:nvSpPr>
          <p:cNvPr id="39" name="Rectangle 39"/>
          <p:cNvSpPr/>
          <p:nvPr/>
        </p:nvSpPr>
        <p:spPr>
          <a:xfrm>
            <a:off x="5810250" y="5105400"/>
            <a:ext cx="5772150" cy="800100"/>
          </a:xfrm>
          <a:prstGeom prst="roundRect">
            <a:avLst>
              <a:gd name="adj" fmla="val 7143"/>
            </a:avLst>
          </a:prstGeom>
          <a:solidFill>
            <a:srgbClr val="EEF6F7"/>
          </a:solidFill>
          <a:ln>
            <a:noFill/>
          </a:ln>
        </p:spPr>
      </p:sp>
      <p:sp>
        <p:nvSpPr>
          <p:cNvPr id="40" name="Rectangle 40"/>
          <p:cNvSpPr/>
          <p:nvPr/>
        </p:nvSpPr>
        <p:spPr>
          <a:xfrm>
            <a:off x="5810250" y="5105400"/>
            <a:ext cx="47625" cy="800100"/>
          </a:xfrm>
          <a:prstGeom prst="roundRect">
            <a:avLst>
              <a:gd name="adj" fmla="val 40000"/>
            </a:avLst>
          </a:prstGeom>
          <a:solidFill>
            <a:srgbClr val="47BCC6"/>
          </a:solidFill>
          <a:ln>
            <a:noFill/>
          </a:ln>
        </p:spPr>
      </p:sp>
      <p:sp>
        <p:nvSpPr>
          <p:cNvPr id="41" name="TextBox 41"/>
          <p:cNvSpPr txBox="1"/>
          <p:nvPr/>
        </p:nvSpPr>
        <p:spPr>
          <a:xfrm>
            <a:off x="6031230" y="5229225"/>
            <a:ext cx="28755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オープンウェイトの上位</a:t>
            </a:r>
          </a:p>
        </p:txBody>
      </p:sp>
      <p:sp>
        <p:nvSpPr>
          <p:cNvPr id="42" name="TextBox 42"/>
          <p:cNvSpPr txBox="1"/>
          <p:nvPr/>
        </p:nvSpPr>
        <p:spPr>
          <a:xfrm>
            <a:off x="6031611" y="5504021"/>
            <a:ext cx="25001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Kimi K3 が指数57で4位</a:t>
            </a:r>
          </a:p>
        </p:txBody>
      </p:sp>
      <p:sp>
        <p:nvSpPr>
          <p:cNvPr id="43" name="TextBox 43"/>
          <p:cNvSpPr txBox="1"/>
          <p:nvPr/>
        </p:nvSpPr>
        <p:spPr>
          <a:xfrm>
            <a:off x="602361" y="6170771"/>
            <a:ext cx="13113750"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特定モデルの推奨ではありません。指数と単価は2026年7月28日時点のArtificial Analysis、解決率はOpenAI掲載値です。</a:t>
            </a:r>
          </a:p>
        </p:txBody>
      </p:sp>
      <p:sp>
        <p:nvSpPr>
          <p:cNvPr id="44" name="TextBox 4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5" name="TextBox 4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27</a:t>
            </a:r>
          </a:p>
        </p:txBody>
      </p:sp>
    </p:spTree>
  </p:cSld>
  <p:clrMapOvr>
    <a:masterClrMapping/>
  </p:clrMapOvr>
  <p:transition xmlns:p14="http://schemas.microsoft.com/office/powerpoint/2010/main" p14:dur="40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04</a:t>
            </a:r>
          </a:p>
        </p:txBody>
      </p:sp>
      <p:sp>
        <p:nvSpPr>
          <p:cNvPr id="5" name="TextBox 5"/>
          <p:cNvSpPr txBox="1"/>
          <p:nvPr/>
        </p:nvSpPr>
        <p:spPr>
          <a:xfrm>
            <a:off x="1125474" y="3818572"/>
            <a:ext cx="6613874"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ベンチマークの世代交代</a:t>
            </a:r>
          </a:p>
        </p:txBody>
      </p:sp>
      <p:sp>
        <p:nvSpPr>
          <p:cNvPr id="6" name="Rectangle 6"/>
          <p:cNvSpPr/>
          <p:nvPr/>
        </p:nvSpPr>
        <p:spPr>
          <a:xfrm>
            <a:off x="1162050" y="4438650"/>
            <a:ext cx="3429000" cy="28575"/>
          </a:xfrm>
          <a:prstGeom prst="rect">
            <a:avLst/>
          </a:prstGeom>
          <a:solidFill>
            <a:srgbClr val="47BCC6"/>
          </a:solidFill>
          <a:ln>
            <a:noFill/>
          </a:ln>
        </p:spPr>
      </p:sp>
      <p:sp>
        <p:nvSpPr>
          <p:cNvPr id="7" name="TextBox 7"/>
          <p:cNvSpPr txBox="1"/>
          <p:nvPr/>
        </p:nvSpPr>
        <p:spPr>
          <a:xfrm>
            <a:off x="1154049" y="4687729"/>
            <a:ext cx="8337042"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試験の正答率では差が出なくなり、比較の軸が費用と時間に移りました</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Tree>
  </p:cSld>
  <p:clrMapOvr>
    <a:masterClrMapping/>
  </p:clrMapOvr>
  <p:transition xmlns:p14="http://schemas.microsoft.com/office/powerpoint/2010/main" p14:dur="40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従来ベンチマークの飽和</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12935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9割前後で頭打ちになった試験では</a:t>
            </a:r>
            <a:r>
              <a:rPr lang="zh-CN" sz="2480" b="1" dirty="0">
                <a:solidFill>
                  <a:srgbClr val="264DBF"/>
                </a:solidFill>
                <a:latin typeface="Zen Kaku Gothic New"/>
                <a:ea typeface="Zen Kaku Gothic New"/>
                <a:cs typeface="Zen Kaku Gothic New"/>
              </a:rPr>
              <a:t>差が見えません</a:t>
            </a:r>
            <a:r>
              <a:rPr lang="zh-CN" sz="2480" b="1" dirty="0">
                <a:solidFill>
                  <a:srgbClr val="000000"/>
                </a:solidFill>
                <a:latin typeface="Zen Kaku Gothic New"/>
                <a:ea typeface="Zen Kaku Gothic New"/>
                <a:cs typeface="Zen Kaku Gothic New"/>
              </a:rPr>
              <a:t>。</a:t>
            </a:r>
          </a:p>
        </p:txBody>
      </p:sp>
      <p:sp>
        <p:nvSpPr>
          <p:cNvPr id="7" name="Rectangle 7"/>
          <p:cNvSpPr/>
          <p:nvPr/>
        </p:nvSpPr>
        <p:spPr>
          <a:xfrm>
            <a:off x="666750" y="2305050"/>
            <a:ext cx="6400800" cy="3810000"/>
          </a:xfrm>
          <a:prstGeom prst="roundRect">
            <a:avLst>
              <a:gd name="adj" fmla="val 2500"/>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247900"/>
            <a:ext cx="6400800" cy="3810000"/>
          </a:xfrm>
          <a:prstGeom prst="rect">
            <a:avLst/>
          </a:prstGeom>
        </p:spPr>
      </p:pic>
      <p:sp>
        <p:nvSpPr>
          <p:cNvPr id="9" name="Rectangle 9"/>
          <p:cNvSpPr/>
          <p:nvPr/>
        </p:nvSpPr>
        <p:spPr>
          <a:xfrm>
            <a:off x="609600" y="2247900"/>
            <a:ext cx="6400800" cy="3810000"/>
          </a:xfrm>
          <a:prstGeom prst="roundRect">
            <a:avLst>
              <a:gd name="adj" fmla="val 2500"/>
            </a:avLst>
          </a:prstGeom>
          <a:noFill/>
          <a:ln w="14288">
            <a:solidFill>
              <a:srgbClr val="E3E7EA"/>
            </a:solidFill>
          </a:ln>
        </p:spPr>
      </p:sp>
      <p:sp>
        <p:nvSpPr>
          <p:cNvPr id="10" name="TextBox 10"/>
          <p:cNvSpPr txBox="1"/>
          <p:nvPr/>
        </p:nvSpPr>
        <p:spPr>
          <a:xfrm>
            <a:off x="602361" y="6208871"/>
            <a:ext cx="5850922"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Epoch AI「MMLU」（2026年7月28日アクセス）</a:t>
            </a:r>
          </a:p>
        </p:txBody>
      </p:sp>
      <p:sp>
        <p:nvSpPr>
          <p:cNvPr id="11" name="TextBox 11"/>
          <p:cNvSpPr txBox="1"/>
          <p:nvPr/>
        </p:nvSpPr>
        <p:spPr>
          <a:xfrm>
            <a:off x="7306818" y="2431732"/>
            <a:ext cx="3636216" cy="322707"/>
          </a:xfrm>
          <a:prstGeom prst="rect">
            <a:avLst/>
          </a:prstGeom>
          <a:noFill/>
          <a:ln>
            <a:noFill/>
          </a:ln>
        </p:spPr>
        <p:txBody>
          <a:bodyPr wrap="none" lIns="0" tIns="0" rIns="0" bIns="0" anchor="t" anchorCtr="0">
            <a:spAutoFit/>
          </a:bodyPr>
          <a:lstStyle/>
          <a:p>
            <a:pPr algn="l"/>
            <a:r>
              <a:rPr lang="zh-CN" sz="1650" b="1" dirty="0">
                <a:solidFill>
                  <a:srgbClr val="264DBF"/>
                </a:solidFill>
                <a:latin typeface="Zen Kaku Gothic New"/>
                <a:ea typeface="Zen Kaku Gothic New"/>
                <a:cs typeface="Zen Kaku Gothic New"/>
              </a:rPr>
              <a:t>MMLU 最高88%で更新停止</a:t>
            </a:r>
          </a:p>
        </p:txBody>
      </p:sp>
      <p:sp>
        <p:nvSpPr>
          <p:cNvPr id="12" name="TextBox 12"/>
          <p:cNvSpPr txBox="1"/>
          <p:nvPr/>
        </p:nvSpPr>
        <p:spPr>
          <a:xfrm>
            <a:off x="7307961" y="2817971"/>
            <a:ext cx="4108132" cy="8121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評価済みは249モデル、リリース日の</a:t>
            </a:r>
          </a:p>
          <a:p>
            <a:pPr algn="l">
              <a:lnSpc>
                <a:spcPts val="2100"/>
              </a:lnSpc>
            </a:pPr>
            <a:r>
              <a:rPr lang="zh-CN" sz="1420" dirty="0">
                <a:solidFill>
                  <a:srgbClr val="484848"/>
                </a:solidFill>
                <a:latin typeface="Zen Kaku Gothic New"/>
                <a:ea typeface="Zen Kaku Gothic New"/>
                <a:cs typeface="Zen Kaku Gothic New"/>
              </a:rPr>
              <a:t>軸は2025年で止まり、2026年のモデル</a:t>
            </a:r>
          </a:p>
          <a:p>
            <a:pPr algn="l">
              <a:lnSpc>
                <a:spcPts val="2100"/>
              </a:lnSpc>
            </a:pPr>
            <a:r>
              <a:rPr lang="zh-CN" sz="1420" dirty="0">
                <a:solidFill>
                  <a:srgbClr val="484848"/>
                </a:solidFill>
                <a:latin typeface="Zen Kaku Gothic New"/>
                <a:ea typeface="Zen Kaku Gothic New"/>
                <a:cs typeface="Zen Kaku Gothic New"/>
              </a:rPr>
              <a:t>は登録されていません。</a:t>
            </a:r>
          </a:p>
        </p:txBody>
      </p:sp>
      <p:sp>
        <p:nvSpPr>
          <p:cNvPr id="13" name="TextBox 13"/>
          <p:cNvSpPr txBox="1"/>
          <p:nvPr/>
        </p:nvSpPr>
        <p:spPr>
          <a:xfrm>
            <a:off x="7306818" y="3917632"/>
            <a:ext cx="2917927"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GPQA Diamond も同じ</a:t>
            </a:r>
          </a:p>
        </p:txBody>
      </p:sp>
      <p:sp>
        <p:nvSpPr>
          <p:cNvPr id="14" name="TextBox 14"/>
          <p:cNvSpPr txBox="1"/>
          <p:nvPr/>
        </p:nvSpPr>
        <p:spPr>
          <a:xfrm>
            <a:off x="7307961" y="4303871"/>
            <a:ext cx="4014026"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上位8モデルが91〜95%に密集し、</a:t>
            </a:r>
          </a:p>
          <a:p>
            <a:pPr algn="l">
              <a:lnSpc>
                <a:spcPts val="2100"/>
              </a:lnSpc>
            </a:pPr>
            <a:r>
              <a:rPr lang="zh-CN" sz="1420" dirty="0">
                <a:solidFill>
                  <a:srgbClr val="484848"/>
                </a:solidFill>
                <a:latin typeface="Zen Kaku Gothic New"/>
                <a:ea typeface="Zen Kaku Gothic New"/>
                <a:cs typeface="Zen Kaku Gothic New"/>
              </a:rPr>
              <a:t>モデル選定の判断材料になりません。</a:t>
            </a:r>
          </a:p>
        </p:txBody>
      </p:sp>
      <p:sp>
        <p:nvSpPr>
          <p:cNvPr id="15" name="TextBox 1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6" name="TextBox 1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29</a:t>
            </a:r>
          </a:p>
        </p:txBody>
      </p:sp>
    </p:spTree>
  </p:cSld>
  <p:clrMapOvr>
    <a:masterClrMapping/>
  </p:clrMapOvr>
  <p:transition xmlns:p14="http://schemas.microsoft.com/office/powerpoint/2010/main" p14:dur="40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53007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本資料の二次転載禁止について</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601599" y="1734979"/>
            <a:ext cx="9897237"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本資料は株式会社ギブリーが作成した研修教材で、著作権はギブリーに帰属します。</a:t>
            </a:r>
          </a:p>
        </p:txBody>
      </p:sp>
      <p:sp>
        <p:nvSpPr>
          <p:cNvPr id="7" name="Rectangle 7"/>
          <p:cNvSpPr/>
          <p:nvPr/>
        </p:nvSpPr>
        <p:spPr>
          <a:xfrm>
            <a:off x="609600" y="2667000"/>
            <a:ext cx="10972800" cy="990600"/>
          </a:xfrm>
          <a:prstGeom prst="roundRect">
            <a:avLst>
              <a:gd name="adj" fmla="val 5769"/>
            </a:avLst>
          </a:prstGeom>
          <a:solidFill>
            <a:srgbClr val="EEF6F7"/>
          </a:solidFill>
          <a:ln>
            <a:noFill/>
          </a:ln>
        </p:spPr>
      </p:sp>
      <p:sp>
        <p:nvSpPr>
          <p:cNvPr id="8" name="Rectangle 8"/>
          <p:cNvSpPr/>
          <p:nvPr/>
        </p:nvSpPr>
        <p:spPr>
          <a:xfrm>
            <a:off x="609600" y="2667000"/>
            <a:ext cx="47625" cy="990600"/>
          </a:xfrm>
          <a:prstGeom prst="rect">
            <a:avLst/>
          </a:prstGeom>
          <a:solidFill>
            <a:srgbClr val="264DBF"/>
          </a:solidFill>
          <a:ln>
            <a:noFill/>
          </a:ln>
        </p:spPr>
      </p:sp>
      <p:sp>
        <p:nvSpPr>
          <p:cNvPr id="9" name="TextBox 9"/>
          <p:cNvSpPr txBox="1"/>
          <p:nvPr/>
        </p:nvSpPr>
        <p:spPr>
          <a:xfrm>
            <a:off x="811530" y="2771775"/>
            <a:ext cx="795338"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お願い</a:t>
            </a:r>
          </a:p>
        </p:txBody>
      </p:sp>
      <p:sp>
        <p:nvSpPr>
          <p:cNvPr id="10" name="TextBox 10"/>
          <p:cNvSpPr txBox="1"/>
          <p:nvPr/>
        </p:nvSpPr>
        <p:spPr>
          <a:xfrm>
            <a:off x="811911" y="3046571"/>
            <a:ext cx="12871847"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社内での受講と復習を目的とした閲覧・印刷は問題ありません。社外への配布、SNSやブログへの掲載、他社研修への流用</a:t>
            </a:r>
          </a:p>
          <a:p>
            <a:pPr algn="l">
              <a:lnSpc>
                <a:spcPts val="2100"/>
              </a:lnSpc>
            </a:pPr>
            <a:r>
              <a:rPr lang="zh-CN" sz="1420" dirty="0">
                <a:solidFill>
                  <a:srgbClr val="000000"/>
                </a:solidFill>
                <a:latin typeface="Zen Kaku Gothic New"/>
                <a:ea typeface="Zen Kaku Gothic New"/>
                <a:cs typeface="Zen Kaku Gothic New"/>
              </a:rPr>
              <a:t>はご遠慮ください。引用が必要な場合は担当者までご連絡ください。</a:t>
            </a:r>
          </a:p>
        </p:txBody>
      </p:sp>
      <p:sp>
        <p:nvSpPr>
          <p:cNvPr id="11" name="TextBox 11"/>
          <p:cNvSpPr txBox="1"/>
          <p:nvPr/>
        </p:nvSpPr>
        <p:spPr>
          <a:xfrm>
            <a:off x="601599" y="3963829"/>
            <a:ext cx="8337042"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統計と方針は公開情報にもとづき、出典は各ページに記載しています。</a:t>
            </a:r>
          </a:p>
        </p:txBody>
      </p:sp>
      <p:sp>
        <p:nvSpPr>
          <p:cNvPr id="12" name="TextBox 1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3" name="TextBox 13"/>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a:t>
            </a:r>
          </a:p>
        </p:txBody>
      </p:sp>
    </p:spTree>
  </p:cSld>
  <p:clrMapOvr>
    <a:masterClrMapping/>
  </p:clrMapOvr>
  <p:transition xmlns:p14="http://schemas.microsoft.com/office/powerpoint/2010/main" p14:dur="400">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169616"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現行世代のベンチマーク</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46432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測るものが正答率から</a:t>
            </a:r>
            <a:r>
              <a:rPr lang="zh-CN" sz="2480" b="1" dirty="0">
                <a:solidFill>
                  <a:srgbClr val="264DBF"/>
                </a:solidFill>
                <a:latin typeface="Zen Kaku Gothic New"/>
                <a:ea typeface="Zen Kaku Gothic New"/>
                <a:cs typeface="Zen Kaku Gothic New"/>
              </a:rPr>
              <a:t>仕事の成果</a:t>
            </a:r>
            <a:r>
              <a:rPr lang="zh-CN" sz="2480" b="1" dirty="0">
                <a:solidFill>
                  <a:srgbClr val="000000"/>
                </a:solidFill>
                <a:latin typeface="Zen Kaku Gothic New"/>
                <a:ea typeface="Zen Kaku Gothic New"/>
                <a:cs typeface="Zen Kaku Gothic New"/>
              </a:rPr>
              <a:t>へ移りました。</a:t>
            </a:r>
          </a:p>
        </p:txBody>
      </p:sp>
      <p:sp>
        <p:nvSpPr>
          <p:cNvPr id="7" name="Rectangle 7"/>
          <p:cNvSpPr/>
          <p:nvPr/>
        </p:nvSpPr>
        <p:spPr>
          <a:xfrm>
            <a:off x="609600" y="2247900"/>
            <a:ext cx="10972800" cy="419100"/>
          </a:xfrm>
          <a:prstGeom prst="rect">
            <a:avLst/>
          </a:prstGeom>
          <a:solidFill>
            <a:srgbClr val="0B2E33"/>
          </a:solidFill>
          <a:ln>
            <a:noFill/>
          </a:ln>
        </p:spPr>
      </p:sp>
      <p:sp>
        <p:nvSpPr>
          <p:cNvPr id="8" name="TextBox 8"/>
          <p:cNvSpPr txBox="1"/>
          <p:nvPr/>
        </p:nvSpPr>
        <p:spPr>
          <a:xfrm>
            <a:off x="773811" y="2370296"/>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ベンチマーク</a:t>
            </a:r>
          </a:p>
        </p:txBody>
      </p:sp>
      <p:sp>
        <p:nvSpPr>
          <p:cNvPr id="9" name="TextBox 9"/>
          <p:cNvSpPr txBox="1"/>
          <p:nvPr/>
        </p:nvSpPr>
        <p:spPr>
          <a:xfrm>
            <a:off x="3631311" y="2370296"/>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何を測るか</a:t>
            </a:r>
          </a:p>
        </p:txBody>
      </p:sp>
      <p:sp>
        <p:nvSpPr>
          <p:cNvPr id="10" name="TextBox 10"/>
          <p:cNvSpPr txBox="1"/>
          <p:nvPr/>
        </p:nvSpPr>
        <p:spPr>
          <a:xfrm>
            <a:off x="7441311" y="2370296"/>
            <a:ext cx="341115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最高スコア（2026年7月時点）</a:t>
            </a:r>
          </a:p>
        </p:txBody>
      </p:sp>
      <p:sp>
        <p:nvSpPr>
          <p:cNvPr id="11" name="Rectangle 11"/>
          <p:cNvSpPr/>
          <p:nvPr/>
        </p:nvSpPr>
        <p:spPr>
          <a:xfrm>
            <a:off x="609600" y="2667000"/>
            <a:ext cx="10972800" cy="476250"/>
          </a:xfrm>
          <a:prstGeom prst="rect">
            <a:avLst/>
          </a:prstGeom>
          <a:solidFill>
            <a:srgbClr val="FFFFFF"/>
          </a:solidFill>
          <a:ln>
            <a:noFill/>
          </a:ln>
        </p:spPr>
      </p:sp>
      <p:sp>
        <p:nvSpPr>
          <p:cNvPr id="12" name="TextBox 12"/>
          <p:cNvSpPr txBox="1"/>
          <p:nvPr/>
        </p:nvSpPr>
        <p:spPr>
          <a:xfrm>
            <a:off x="773811" y="2808446"/>
            <a:ext cx="1264834"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ARC-AGI-2</a:t>
            </a:r>
          </a:p>
        </p:txBody>
      </p:sp>
      <p:sp>
        <p:nvSpPr>
          <p:cNvPr id="13" name="TextBox 13"/>
          <p:cNvSpPr txBox="1"/>
          <p:nvPr/>
        </p:nvSpPr>
        <p:spPr>
          <a:xfrm>
            <a:off x="3631311" y="2808446"/>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見たことのない規則の発見</a:t>
            </a:r>
          </a:p>
        </p:txBody>
      </p:sp>
      <p:sp>
        <p:nvSpPr>
          <p:cNvPr id="14" name="TextBox 14"/>
          <p:cNvSpPr txBox="1"/>
          <p:nvPr/>
        </p:nvSpPr>
        <p:spPr>
          <a:xfrm>
            <a:off x="7441311" y="2808446"/>
            <a:ext cx="3117797"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92.5%（GPT-5.6 Sol Max）</a:t>
            </a:r>
          </a:p>
        </p:txBody>
      </p:sp>
      <p:sp>
        <p:nvSpPr>
          <p:cNvPr id="15" name="Rectangle 15"/>
          <p:cNvSpPr/>
          <p:nvPr/>
        </p:nvSpPr>
        <p:spPr>
          <a:xfrm>
            <a:off x="609600" y="3143250"/>
            <a:ext cx="10972800" cy="476250"/>
          </a:xfrm>
          <a:prstGeom prst="rect">
            <a:avLst/>
          </a:prstGeom>
          <a:solidFill>
            <a:srgbClr val="F7F9FA"/>
          </a:solidFill>
          <a:ln>
            <a:noFill/>
          </a:ln>
        </p:spPr>
      </p:sp>
      <p:sp>
        <p:nvSpPr>
          <p:cNvPr id="16" name="TextBox 16"/>
          <p:cNvSpPr txBox="1"/>
          <p:nvPr/>
        </p:nvSpPr>
        <p:spPr>
          <a:xfrm>
            <a:off x="773811" y="3284696"/>
            <a:ext cx="1264834"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ARC-AGI-3</a:t>
            </a:r>
          </a:p>
        </p:txBody>
      </p:sp>
      <p:sp>
        <p:nvSpPr>
          <p:cNvPr id="17" name="TextBox 17"/>
          <p:cNvSpPr txBox="1"/>
          <p:nvPr/>
        </p:nvSpPr>
        <p:spPr>
          <a:xfrm>
            <a:off x="3631311" y="3284696"/>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ルール非開示の環境を探索</a:t>
            </a:r>
          </a:p>
        </p:txBody>
      </p:sp>
      <p:sp>
        <p:nvSpPr>
          <p:cNvPr id="18" name="TextBox 18"/>
          <p:cNvSpPr txBox="1"/>
          <p:nvPr/>
        </p:nvSpPr>
        <p:spPr>
          <a:xfrm>
            <a:off x="7441311" y="3284696"/>
            <a:ext cx="33146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30.2%（Claude Opus 5 High）</a:t>
            </a:r>
          </a:p>
        </p:txBody>
      </p:sp>
      <p:sp>
        <p:nvSpPr>
          <p:cNvPr id="19" name="Rectangle 19"/>
          <p:cNvSpPr/>
          <p:nvPr/>
        </p:nvSpPr>
        <p:spPr>
          <a:xfrm>
            <a:off x="609600" y="3619500"/>
            <a:ext cx="10972800" cy="476250"/>
          </a:xfrm>
          <a:prstGeom prst="rect">
            <a:avLst/>
          </a:prstGeom>
          <a:solidFill>
            <a:srgbClr val="FFFFFF"/>
          </a:solidFill>
          <a:ln>
            <a:noFill/>
          </a:ln>
        </p:spPr>
      </p:sp>
      <p:sp>
        <p:nvSpPr>
          <p:cNvPr id="20" name="TextBox 20"/>
          <p:cNvSpPr txBox="1"/>
          <p:nvPr/>
        </p:nvSpPr>
        <p:spPr>
          <a:xfrm>
            <a:off x="773811" y="3760946"/>
            <a:ext cx="2368635"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SWE-bench Verified</a:t>
            </a:r>
          </a:p>
        </p:txBody>
      </p:sp>
      <p:sp>
        <p:nvSpPr>
          <p:cNvPr id="21" name="TextBox 21"/>
          <p:cNvSpPr txBox="1"/>
          <p:nvPr/>
        </p:nvSpPr>
        <p:spPr>
          <a:xfrm>
            <a:off x="3631311" y="3760946"/>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既存リポジトリのバグ修正</a:t>
            </a:r>
          </a:p>
        </p:txBody>
      </p:sp>
      <p:sp>
        <p:nvSpPr>
          <p:cNvPr id="22" name="TextBox 22"/>
          <p:cNvSpPr txBox="1"/>
          <p:nvPr/>
        </p:nvSpPr>
        <p:spPr>
          <a:xfrm>
            <a:off x="7441311" y="3760946"/>
            <a:ext cx="319058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76.80%（同一ハーネス集計）</a:t>
            </a:r>
          </a:p>
        </p:txBody>
      </p:sp>
      <p:sp>
        <p:nvSpPr>
          <p:cNvPr id="23" name="Rectangle 23"/>
          <p:cNvSpPr/>
          <p:nvPr/>
        </p:nvSpPr>
        <p:spPr>
          <a:xfrm>
            <a:off x="609600" y="4095750"/>
            <a:ext cx="10972800" cy="476250"/>
          </a:xfrm>
          <a:prstGeom prst="rect">
            <a:avLst/>
          </a:prstGeom>
          <a:solidFill>
            <a:srgbClr val="F7F9FA"/>
          </a:solidFill>
          <a:ln>
            <a:noFill/>
          </a:ln>
        </p:spPr>
      </p:sp>
      <p:sp>
        <p:nvSpPr>
          <p:cNvPr id="24" name="TextBox 24"/>
          <p:cNvSpPr txBox="1"/>
          <p:nvPr/>
        </p:nvSpPr>
        <p:spPr>
          <a:xfrm>
            <a:off x="773811" y="4237196"/>
            <a:ext cx="1817458"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SWE-bench Pro</a:t>
            </a:r>
          </a:p>
        </p:txBody>
      </p:sp>
      <p:sp>
        <p:nvSpPr>
          <p:cNvPr id="25" name="TextBox 25"/>
          <p:cNvSpPr txBox="1"/>
          <p:nvPr/>
        </p:nvSpPr>
        <p:spPr>
          <a:xfrm>
            <a:off x="3631311" y="4237196"/>
            <a:ext cx="314353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公開731問・平均107行の改修</a:t>
            </a:r>
          </a:p>
        </p:txBody>
      </p:sp>
      <p:sp>
        <p:nvSpPr>
          <p:cNvPr id="26" name="TextBox 26"/>
          <p:cNvSpPr txBox="1"/>
          <p:nvPr/>
        </p:nvSpPr>
        <p:spPr>
          <a:xfrm>
            <a:off x="7441311" y="4237196"/>
            <a:ext cx="296969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61.5%（Muse Spark 1.1）</a:t>
            </a:r>
          </a:p>
        </p:txBody>
      </p:sp>
      <p:sp>
        <p:nvSpPr>
          <p:cNvPr id="27" name="Rectangle 27"/>
          <p:cNvSpPr/>
          <p:nvPr/>
        </p:nvSpPr>
        <p:spPr>
          <a:xfrm>
            <a:off x="609600" y="4572000"/>
            <a:ext cx="10972800" cy="476250"/>
          </a:xfrm>
          <a:prstGeom prst="rect">
            <a:avLst/>
          </a:prstGeom>
          <a:solidFill>
            <a:srgbClr val="FFFFFF"/>
          </a:solidFill>
          <a:ln>
            <a:noFill/>
          </a:ln>
        </p:spPr>
      </p:sp>
      <p:sp>
        <p:nvSpPr>
          <p:cNvPr id="28" name="TextBox 28"/>
          <p:cNvSpPr txBox="1"/>
          <p:nvPr/>
        </p:nvSpPr>
        <p:spPr>
          <a:xfrm>
            <a:off x="773811" y="4713446"/>
            <a:ext cx="1585763"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GDPval-AA v2</a:t>
            </a:r>
          </a:p>
        </p:txBody>
      </p:sp>
      <p:sp>
        <p:nvSpPr>
          <p:cNvPr id="29" name="TextBox 29"/>
          <p:cNvSpPr txBox="1"/>
          <p:nvPr/>
        </p:nvSpPr>
        <p:spPr>
          <a:xfrm>
            <a:off x="3631311" y="4713446"/>
            <a:ext cx="286121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44職種の実務成果物を比較</a:t>
            </a:r>
          </a:p>
        </p:txBody>
      </p:sp>
      <p:sp>
        <p:nvSpPr>
          <p:cNvPr id="30" name="TextBox 30"/>
          <p:cNvSpPr txBox="1"/>
          <p:nvPr/>
        </p:nvSpPr>
        <p:spPr>
          <a:xfrm>
            <a:off x="7441311" y="4713446"/>
            <a:ext cx="341680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1862 Elo（人間専門家＝1000）</a:t>
            </a:r>
          </a:p>
        </p:txBody>
      </p:sp>
      <p:sp>
        <p:nvSpPr>
          <p:cNvPr id="31" name="Line 31"/>
          <p:cNvSpPr/>
          <p:nvPr/>
        </p:nvSpPr>
        <p:spPr>
          <a:xfrm>
            <a:off x="3467100" y="2667000"/>
            <a:ext cx="9525" cy="2381250"/>
          </a:xfrm>
          <a:custGeom>
            <a:avLst/>
            <a:gdLst/>
            <a:ahLst/>
            <a:cxnLst/>
            <a:rect l="l" t="t" r="r" b="b"/>
            <a:pathLst>
              <a:path w="9525" h="2381250">
                <a:moveTo>
                  <a:pt x="0" y="0"/>
                </a:moveTo>
                <a:lnTo>
                  <a:pt x="0" y="2381250"/>
                </a:lnTo>
              </a:path>
            </a:pathLst>
          </a:custGeom>
          <a:noFill/>
          <a:ln w="9525">
            <a:solidFill>
              <a:srgbClr val="E3E7EA"/>
            </a:solidFill>
          </a:ln>
        </p:spPr>
      </p:sp>
      <p:sp>
        <p:nvSpPr>
          <p:cNvPr id="32" name="Line 32"/>
          <p:cNvSpPr/>
          <p:nvPr/>
        </p:nvSpPr>
        <p:spPr>
          <a:xfrm>
            <a:off x="7277100" y="2667000"/>
            <a:ext cx="9525" cy="2381250"/>
          </a:xfrm>
          <a:custGeom>
            <a:avLst/>
            <a:gdLst/>
            <a:ahLst/>
            <a:cxnLst/>
            <a:rect l="l" t="t" r="r" b="b"/>
            <a:pathLst>
              <a:path w="9525" h="2381250">
                <a:moveTo>
                  <a:pt x="0" y="0"/>
                </a:moveTo>
                <a:lnTo>
                  <a:pt x="0" y="2381250"/>
                </a:lnTo>
              </a:path>
            </a:pathLst>
          </a:custGeom>
          <a:noFill/>
          <a:ln w="9525">
            <a:solidFill>
              <a:srgbClr val="E3E7EA"/>
            </a:solidFill>
          </a:ln>
        </p:spPr>
      </p:sp>
      <p:sp>
        <p:nvSpPr>
          <p:cNvPr id="33" name="Rectangle 33"/>
          <p:cNvSpPr/>
          <p:nvPr/>
        </p:nvSpPr>
        <p:spPr>
          <a:xfrm>
            <a:off x="609600" y="2667000"/>
            <a:ext cx="10972800" cy="2381250"/>
          </a:xfrm>
          <a:prstGeom prst="rect">
            <a:avLst/>
          </a:prstGeom>
          <a:noFill/>
          <a:ln w="9525">
            <a:solidFill>
              <a:srgbClr val="E3E7EA"/>
            </a:solidFill>
          </a:ln>
        </p:spPr>
      </p:sp>
      <p:sp>
        <p:nvSpPr>
          <p:cNvPr id="34" name="Rectangle 34"/>
          <p:cNvSpPr/>
          <p:nvPr/>
        </p:nvSpPr>
        <p:spPr>
          <a:xfrm>
            <a:off x="609600" y="5334000"/>
            <a:ext cx="10972800" cy="723900"/>
          </a:xfrm>
          <a:prstGeom prst="roundRect">
            <a:avLst>
              <a:gd name="adj" fmla="val 7895"/>
            </a:avLst>
          </a:prstGeom>
          <a:solidFill>
            <a:srgbClr val="EEF6F7"/>
          </a:solidFill>
          <a:ln>
            <a:noFill/>
          </a:ln>
        </p:spPr>
      </p:sp>
      <p:sp>
        <p:nvSpPr>
          <p:cNvPr id="35" name="Rectangle 35"/>
          <p:cNvSpPr/>
          <p:nvPr/>
        </p:nvSpPr>
        <p:spPr>
          <a:xfrm>
            <a:off x="609600" y="5334000"/>
            <a:ext cx="47625" cy="723900"/>
          </a:xfrm>
          <a:prstGeom prst="rect">
            <a:avLst/>
          </a:prstGeom>
          <a:solidFill>
            <a:srgbClr val="264DBF"/>
          </a:solidFill>
          <a:ln>
            <a:noFill/>
          </a:ln>
        </p:spPr>
      </p:sp>
      <p:sp>
        <p:nvSpPr>
          <p:cNvPr id="36" name="TextBox 36"/>
          <p:cNvSpPr txBox="1"/>
          <p:nvPr/>
        </p:nvSpPr>
        <p:spPr>
          <a:xfrm>
            <a:off x="811530" y="5438775"/>
            <a:ext cx="2615565"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同じ名前でも別の数字</a:t>
            </a:r>
          </a:p>
        </p:txBody>
      </p:sp>
      <p:sp>
        <p:nvSpPr>
          <p:cNvPr id="37" name="TextBox 37"/>
          <p:cNvSpPr txBox="1"/>
          <p:nvPr/>
        </p:nvSpPr>
        <p:spPr>
          <a:xfrm>
            <a:off x="811911" y="5713571"/>
            <a:ext cx="12480262"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SWE-benchは公式集計の76.80%とベンダー自己申告の90%台が食い違います。順位は集計元をそろえて読みます。</a:t>
            </a:r>
          </a:p>
        </p:txBody>
      </p:sp>
      <p:sp>
        <p:nvSpPr>
          <p:cNvPr id="38" name="TextBox 38"/>
          <p:cNvSpPr txBox="1"/>
          <p:nvPr/>
        </p:nvSpPr>
        <p:spPr>
          <a:xfrm>
            <a:off x="602361" y="6208871"/>
            <a:ext cx="11448479"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arcprize.org／swebench.com／labs.scale.com／artificialanalysis.ai（いずれも2026年7月時点）</a:t>
            </a:r>
          </a:p>
        </p:txBody>
      </p:sp>
      <p:sp>
        <p:nvSpPr>
          <p:cNvPr id="39" name="TextBox 3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0" name="TextBox 4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30</a:t>
            </a:r>
          </a:p>
        </p:txBody>
      </p:sp>
    </p:spTree>
  </p:cSld>
  <p:clrMapOvr>
    <a:masterClrMapping/>
  </p:clrMapOvr>
  <p:transition xmlns:p14="http://schemas.microsoft.com/office/powerpoint/2010/main" p14:dur="400">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923711"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人間何時間分の仕事かで測る</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078177"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任せられる仕事の長さが</a:t>
            </a:r>
            <a:r>
              <a:rPr lang="zh-CN" sz="2480" b="1" dirty="0">
                <a:solidFill>
                  <a:srgbClr val="264DBF"/>
                </a:solidFill>
                <a:latin typeface="Zen Kaku Gothic New"/>
                <a:ea typeface="Zen Kaku Gothic New"/>
                <a:cs typeface="Zen Kaku Gothic New"/>
              </a:rPr>
              <a:t>89日で倍</a:t>
            </a:r>
            <a:r>
              <a:rPr lang="zh-CN" sz="2480" b="1" dirty="0">
                <a:solidFill>
                  <a:srgbClr val="000000"/>
                </a:solidFill>
                <a:latin typeface="Zen Kaku Gothic New"/>
                <a:ea typeface="Zen Kaku Gothic New"/>
                <a:cs typeface="Zen Kaku Gothic New"/>
              </a:rPr>
              <a:t>になります。</a:t>
            </a:r>
          </a:p>
        </p:txBody>
      </p:sp>
      <p:sp>
        <p:nvSpPr>
          <p:cNvPr id="7" name="Rectangle 7"/>
          <p:cNvSpPr/>
          <p:nvPr/>
        </p:nvSpPr>
        <p:spPr>
          <a:xfrm>
            <a:off x="666750" y="2305050"/>
            <a:ext cx="6515100" cy="2867025"/>
          </a:xfrm>
          <a:prstGeom prst="roundRect">
            <a:avLst>
              <a:gd name="adj" fmla="val 3322"/>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247900"/>
            <a:ext cx="6515100" cy="2867025"/>
          </a:xfrm>
          <a:prstGeom prst="rect">
            <a:avLst/>
          </a:prstGeom>
        </p:spPr>
      </p:pic>
      <p:sp>
        <p:nvSpPr>
          <p:cNvPr id="9" name="Rectangle 9"/>
          <p:cNvSpPr/>
          <p:nvPr/>
        </p:nvSpPr>
        <p:spPr>
          <a:xfrm>
            <a:off x="609600" y="2247900"/>
            <a:ext cx="6515100" cy="2867025"/>
          </a:xfrm>
          <a:prstGeom prst="roundRect">
            <a:avLst>
              <a:gd name="adj" fmla="val 3322"/>
            </a:avLst>
          </a:prstGeom>
          <a:noFill/>
          <a:ln w="14288">
            <a:solidFill>
              <a:srgbClr val="E3E7EA"/>
            </a:solidFill>
          </a:ln>
        </p:spPr>
      </p:sp>
      <p:sp>
        <p:nvSpPr>
          <p:cNvPr id="10" name="TextBox 10"/>
          <p:cNvSpPr txBox="1"/>
          <p:nvPr/>
        </p:nvSpPr>
        <p:spPr>
          <a:xfrm>
            <a:off x="7535418" y="2431732"/>
            <a:ext cx="874871"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測り方</a:t>
            </a:r>
          </a:p>
        </p:txBody>
      </p:sp>
      <p:sp>
        <p:nvSpPr>
          <p:cNvPr id="11" name="TextBox 11"/>
          <p:cNvSpPr txBox="1"/>
          <p:nvPr/>
        </p:nvSpPr>
        <p:spPr>
          <a:xfrm>
            <a:off x="7536561" y="2798921"/>
            <a:ext cx="377875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専門家が何分かかる課題まで、成功</a:t>
            </a:r>
          </a:p>
          <a:p>
            <a:pPr algn="l">
              <a:lnSpc>
                <a:spcPts val="2100"/>
              </a:lnSpc>
            </a:pPr>
            <a:r>
              <a:rPr lang="zh-CN" sz="1420" dirty="0">
                <a:solidFill>
                  <a:srgbClr val="484848"/>
                </a:solidFill>
                <a:latin typeface="Zen Kaku Gothic New"/>
                <a:ea typeface="Zen Kaku Gothic New"/>
                <a:cs typeface="Zen Kaku Gothic New"/>
              </a:rPr>
              <a:t>率50%で終えられるかを見ます。</a:t>
            </a:r>
          </a:p>
        </p:txBody>
      </p:sp>
      <p:sp>
        <p:nvSpPr>
          <p:cNvPr id="12" name="TextBox 12"/>
          <p:cNvSpPr txBox="1"/>
          <p:nvPr/>
        </p:nvSpPr>
        <p:spPr>
          <a:xfrm>
            <a:off x="7535418" y="3898582"/>
            <a:ext cx="1446943"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課題を拡張</a:t>
            </a:r>
          </a:p>
        </p:txBody>
      </p:sp>
      <p:sp>
        <p:nvSpPr>
          <p:cNvPr id="13" name="TextBox 13"/>
          <p:cNvSpPr txBox="1"/>
          <p:nvPr/>
        </p:nvSpPr>
        <p:spPr>
          <a:xfrm>
            <a:off x="7536561" y="4265771"/>
            <a:ext cx="4061079"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170問から228問へ増やし、8時間超</a:t>
            </a:r>
          </a:p>
          <a:p>
            <a:pPr algn="l">
              <a:lnSpc>
                <a:spcPts val="2100"/>
              </a:lnSpc>
            </a:pPr>
            <a:r>
              <a:rPr lang="zh-CN" sz="1420" dirty="0">
                <a:solidFill>
                  <a:srgbClr val="484848"/>
                </a:solidFill>
                <a:latin typeface="Zen Kaku Gothic New"/>
                <a:ea typeface="Zen Kaku Gothic New"/>
                <a:cs typeface="Zen Kaku Gothic New"/>
              </a:rPr>
              <a:t>の長課題を14問から31問にしました。</a:t>
            </a:r>
          </a:p>
        </p:txBody>
      </p:sp>
      <p:sp>
        <p:nvSpPr>
          <p:cNvPr id="14" name="Rectangle 14"/>
          <p:cNvSpPr/>
          <p:nvPr/>
        </p:nvSpPr>
        <p:spPr>
          <a:xfrm>
            <a:off x="609600" y="5334000"/>
            <a:ext cx="10972800" cy="990600"/>
          </a:xfrm>
          <a:prstGeom prst="roundRect">
            <a:avLst>
              <a:gd name="adj" fmla="val 5769"/>
            </a:avLst>
          </a:prstGeom>
          <a:solidFill>
            <a:srgbClr val="EEF6F7"/>
          </a:solidFill>
          <a:ln>
            <a:noFill/>
          </a:ln>
        </p:spPr>
      </p:sp>
      <p:sp>
        <p:nvSpPr>
          <p:cNvPr id="15" name="Rectangle 15"/>
          <p:cNvSpPr/>
          <p:nvPr/>
        </p:nvSpPr>
        <p:spPr>
          <a:xfrm>
            <a:off x="609600" y="5334000"/>
            <a:ext cx="47625" cy="990600"/>
          </a:xfrm>
          <a:prstGeom prst="rect">
            <a:avLst/>
          </a:prstGeom>
          <a:solidFill>
            <a:srgbClr val="264DBF"/>
          </a:solidFill>
          <a:ln>
            <a:noFill/>
          </a:ln>
        </p:spPr>
      </p:sp>
      <p:sp>
        <p:nvSpPr>
          <p:cNvPr id="16" name="TextBox 16"/>
          <p:cNvSpPr txBox="1"/>
          <p:nvPr/>
        </p:nvSpPr>
        <p:spPr>
          <a:xfrm>
            <a:off x="811530" y="5438775"/>
            <a:ext cx="1055370"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但し書き</a:t>
            </a:r>
          </a:p>
        </p:txBody>
      </p:sp>
      <p:sp>
        <p:nvSpPr>
          <p:cNvPr id="17" name="TextBox 17"/>
          <p:cNvSpPr txBox="1"/>
          <p:nvPr/>
        </p:nvSpPr>
        <p:spPr>
          <a:xfrm>
            <a:off x="811911" y="5713571"/>
            <a:ext cx="12624816"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METRは16時間を超える測定を現在の課題セットでは信頼できないと注記しています。倍化時間89日はTime Horizon 1.1</a:t>
            </a:r>
          </a:p>
          <a:p>
            <a:pPr algn="l">
              <a:lnSpc>
                <a:spcPts val="2100"/>
              </a:lnSpc>
            </a:pPr>
            <a:r>
              <a:rPr lang="zh-CN" sz="1420" dirty="0">
                <a:solidFill>
                  <a:srgbClr val="000000"/>
                </a:solidFill>
                <a:latin typeface="Zen Kaku Gothic New"/>
                <a:ea typeface="Zen Kaku Gothic New"/>
                <a:cs typeface="Zen Kaku Gothic New"/>
              </a:rPr>
              <a:t>（2026年1月29日）の推定値で、2019年以降で見ると196.5日です。</a:t>
            </a:r>
          </a:p>
        </p:txBody>
      </p:sp>
      <p:sp>
        <p:nvSpPr>
          <p:cNvPr id="18" name="TextBox 1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9" name="TextBox 19"/>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31</a:t>
            </a:r>
          </a:p>
        </p:txBody>
      </p:sp>
    </p:spTree>
  </p:cSld>
  <p:clrMapOvr>
    <a:masterClrMapping/>
  </p:clrMapOvr>
  <p:transition xmlns:p14="http://schemas.microsoft.com/office/powerpoint/2010/main" p14:dur="400">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評価の揺れと自社での測定</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89337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公開ベンチの順位は</a:t>
            </a:r>
            <a:r>
              <a:rPr lang="zh-CN" sz="2480" b="1" dirty="0">
                <a:solidFill>
                  <a:srgbClr val="264DBF"/>
                </a:solidFill>
                <a:latin typeface="Zen Kaku Gothic New"/>
                <a:ea typeface="Zen Kaku Gothic New"/>
                <a:cs typeface="Zen Kaku Gothic New"/>
              </a:rPr>
              <a:t>自社の判断材料になりません</a:t>
            </a:r>
            <a:r>
              <a:rPr lang="zh-CN" sz="2480" b="1" dirty="0">
                <a:solidFill>
                  <a:srgbClr val="000000"/>
                </a:solidFill>
                <a:latin typeface="Zen Kaku Gothic New"/>
                <a:ea typeface="Zen Kaku Gothic New"/>
                <a:cs typeface="Zen Kaku Gothic New"/>
              </a:rPr>
              <a:t>。</a:t>
            </a:r>
          </a:p>
        </p:txBody>
      </p:sp>
      <p:sp>
        <p:nvSpPr>
          <p:cNvPr id="7" name="Polygon 7"/>
          <p:cNvSpPr/>
          <p:nvPr/>
        </p:nvSpPr>
        <p:spPr>
          <a:xfrm>
            <a:off x="600075" y="2257425"/>
            <a:ext cx="209550" cy="209550"/>
          </a:xfrm>
          <a:custGeom>
            <a:avLst/>
            <a:gdLst/>
            <a:ahLst/>
            <a:cxnLst/>
            <a:rect l="l" t="t" r="r" b="b"/>
            <a:pathLst>
              <a:path w="209550" h="209550">
                <a:moveTo>
                  <a:pt x="104775" y="0"/>
                </a:moveTo>
                <a:lnTo>
                  <a:pt x="209550" y="104775"/>
                </a:lnTo>
                <a:lnTo>
                  <a:pt x="104775" y="209550"/>
                </a:lnTo>
                <a:lnTo>
                  <a:pt x="0" y="104775"/>
                </a:lnTo>
                <a:close/>
              </a:path>
            </a:pathLst>
          </a:custGeom>
          <a:solidFill>
            <a:srgbClr val="47BCC6"/>
          </a:solidFill>
          <a:ln>
            <a:noFill/>
          </a:ln>
        </p:spPr>
      </p:sp>
      <p:sp>
        <p:nvSpPr>
          <p:cNvPr id="8" name="TextBox 8"/>
          <p:cNvSpPr txBox="1"/>
          <p:nvPr/>
        </p:nvSpPr>
        <p:spPr>
          <a:xfrm>
            <a:off x="925449" y="2258854"/>
            <a:ext cx="5198794"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SWE-bench は答えが問題文に載っていた</a:t>
            </a:r>
          </a:p>
        </p:txBody>
      </p:sp>
      <p:sp>
        <p:nvSpPr>
          <p:cNvPr id="9" name="TextBox 9"/>
          <p:cNvSpPr txBox="1"/>
          <p:nvPr/>
        </p:nvSpPr>
        <p:spPr>
          <a:xfrm>
            <a:off x="926211" y="2570321"/>
            <a:ext cx="988395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成功パッチの32.67%は課題文やコメントに答えがあり、テストが弱いだけの見かけの成功も</a:t>
            </a:r>
          </a:p>
          <a:p>
            <a:pPr algn="l">
              <a:lnSpc>
                <a:spcPts val="2100"/>
              </a:lnSpc>
            </a:pPr>
            <a:r>
              <a:rPr lang="zh-CN" sz="1420" dirty="0">
                <a:solidFill>
                  <a:srgbClr val="484848"/>
                </a:solidFill>
                <a:latin typeface="Zen Kaku Gothic New"/>
                <a:ea typeface="Zen Kaku Gothic New"/>
                <a:cs typeface="Zen Kaku Gothic New"/>
              </a:rPr>
              <a:t>31.08%。除去すると解決率は12.47%から3.97%へ落ちました（SWE-Bench+、2024年10月）</a:t>
            </a:r>
          </a:p>
        </p:txBody>
      </p:sp>
      <p:sp>
        <p:nvSpPr>
          <p:cNvPr id="10" name="Polygon 10"/>
          <p:cNvSpPr/>
          <p:nvPr/>
        </p:nvSpPr>
        <p:spPr>
          <a:xfrm>
            <a:off x="600075" y="3152775"/>
            <a:ext cx="209550" cy="209550"/>
          </a:xfrm>
          <a:custGeom>
            <a:avLst/>
            <a:gdLst/>
            <a:ahLst/>
            <a:cxnLst/>
            <a:rect l="l" t="t" r="r" b="b"/>
            <a:pathLst>
              <a:path w="209550" h="209550">
                <a:moveTo>
                  <a:pt x="104775" y="0"/>
                </a:moveTo>
                <a:lnTo>
                  <a:pt x="209550" y="104775"/>
                </a:lnTo>
                <a:lnTo>
                  <a:pt x="104775" y="209550"/>
                </a:lnTo>
                <a:lnTo>
                  <a:pt x="0" y="104775"/>
                </a:lnTo>
                <a:close/>
              </a:path>
            </a:pathLst>
          </a:custGeom>
          <a:solidFill>
            <a:srgbClr val="47BCC6"/>
          </a:solidFill>
          <a:ln>
            <a:noFill/>
          </a:ln>
        </p:spPr>
      </p:sp>
      <p:sp>
        <p:nvSpPr>
          <p:cNvPr id="11" name="TextBox 11"/>
          <p:cNvSpPr txBox="1"/>
          <p:nvPr/>
        </p:nvSpPr>
        <p:spPr>
          <a:xfrm>
            <a:off x="925449" y="3154204"/>
            <a:ext cx="545842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Terminal-Bench はベンチ側の修正で動いた</a:t>
            </a:r>
          </a:p>
        </p:txBody>
      </p:sp>
      <p:sp>
        <p:nvSpPr>
          <p:cNvPr id="12" name="TextBox 12"/>
          <p:cNvSpPr txBox="1"/>
          <p:nvPr/>
        </p:nvSpPr>
        <p:spPr>
          <a:xfrm>
            <a:off x="926211" y="3465671"/>
            <a:ext cx="908404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2.0から2.1で89問中28問を直した結果、モデルは同じままClaude Code + Opus 4.6が</a:t>
            </a:r>
          </a:p>
          <a:p>
            <a:pPr algn="l">
              <a:lnSpc>
                <a:spcPts val="2100"/>
              </a:lnSpc>
            </a:pPr>
            <a:r>
              <a:rPr lang="zh-CN" sz="1420" dirty="0">
                <a:solidFill>
                  <a:srgbClr val="484848"/>
                </a:solidFill>
                <a:latin typeface="Zen Kaku Gothic New"/>
                <a:ea typeface="Zen Kaku Gothic New"/>
                <a:cs typeface="Zen Kaku Gothic New"/>
              </a:rPr>
              <a:t>12.1ポイント上がりました（tbench.ai、2026年5月6日）</a:t>
            </a:r>
          </a:p>
        </p:txBody>
      </p:sp>
      <p:sp>
        <p:nvSpPr>
          <p:cNvPr id="13" name="Polygon 13"/>
          <p:cNvSpPr/>
          <p:nvPr/>
        </p:nvSpPr>
        <p:spPr>
          <a:xfrm>
            <a:off x="600075" y="4048125"/>
            <a:ext cx="209550" cy="209550"/>
          </a:xfrm>
          <a:custGeom>
            <a:avLst/>
            <a:gdLst/>
            <a:ahLst/>
            <a:cxnLst/>
            <a:rect l="l" t="t" r="r" b="b"/>
            <a:pathLst>
              <a:path w="209550" h="209550">
                <a:moveTo>
                  <a:pt x="104775" y="0"/>
                </a:moveTo>
                <a:lnTo>
                  <a:pt x="209550" y="104775"/>
                </a:lnTo>
                <a:lnTo>
                  <a:pt x="104775" y="209550"/>
                </a:lnTo>
                <a:lnTo>
                  <a:pt x="0" y="104775"/>
                </a:lnTo>
                <a:close/>
              </a:path>
            </a:pathLst>
          </a:custGeom>
          <a:solidFill>
            <a:srgbClr val="47BCC6"/>
          </a:solidFill>
          <a:ln>
            <a:noFill/>
          </a:ln>
        </p:spPr>
      </p:sp>
      <p:sp>
        <p:nvSpPr>
          <p:cNvPr id="14" name="TextBox 14"/>
          <p:cNvSpPr txBox="1"/>
          <p:nvPr/>
        </p:nvSpPr>
        <p:spPr>
          <a:xfrm>
            <a:off x="925449" y="4049554"/>
            <a:ext cx="5505213"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FrontierMath は問題そのものが誤っていた</a:t>
            </a:r>
          </a:p>
        </p:txBody>
      </p:sp>
      <p:sp>
        <p:nvSpPr>
          <p:cNvPr id="15" name="TextBox 15"/>
          <p:cNvSpPr txBox="1"/>
          <p:nvPr/>
        </p:nvSpPr>
        <p:spPr>
          <a:xfrm>
            <a:off x="926211" y="4361021"/>
            <a:ext cx="980556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v2で全問題の42%に誤りが見つかり、12問削除・135問訂正（Epoch AI、2026年6月12日）</a:t>
            </a:r>
          </a:p>
        </p:txBody>
      </p:sp>
      <p:sp>
        <p:nvSpPr>
          <p:cNvPr id="16" name="TextBox 16"/>
          <p:cNvSpPr txBox="1"/>
          <p:nvPr/>
        </p:nvSpPr>
        <p:spPr>
          <a:xfrm>
            <a:off x="598932" y="5031105"/>
            <a:ext cx="8758428" cy="410718"/>
          </a:xfrm>
          <a:prstGeom prst="rect">
            <a:avLst/>
          </a:prstGeom>
          <a:noFill/>
          <a:ln>
            <a:noFill/>
          </a:ln>
        </p:spPr>
        <p:txBody>
          <a:bodyPr wrap="none" lIns="0" tIns="0" rIns="0" bIns="0" anchor="t" anchorCtr="0">
            <a:spAutoFit/>
          </a:bodyPr>
          <a:lstStyle/>
          <a:p>
            <a:pPr algn="l"/>
            <a:r>
              <a:rPr lang="zh-CN" sz="2100" b="1" dirty="0">
                <a:solidFill>
                  <a:srgbClr val="000000"/>
                </a:solidFill>
                <a:latin typeface="Zen Kaku Gothic New"/>
                <a:ea typeface="Zen Kaku Gothic New"/>
                <a:cs typeface="Zen Kaku Gothic New"/>
              </a:rPr>
              <a:t>自社の案件で測った結果だけが判断材料になります。</a:t>
            </a:r>
          </a:p>
        </p:txBody>
      </p:sp>
      <p:sp>
        <p:nvSpPr>
          <p:cNvPr id="17" name="Rectangle 17"/>
          <p:cNvSpPr/>
          <p:nvPr/>
        </p:nvSpPr>
        <p:spPr>
          <a:xfrm>
            <a:off x="609600" y="5543550"/>
            <a:ext cx="10972800" cy="723900"/>
          </a:xfrm>
          <a:prstGeom prst="roundRect">
            <a:avLst>
              <a:gd name="adj" fmla="val 7895"/>
            </a:avLst>
          </a:prstGeom>
          <a:solidFill>
            <a:srgbClr val="EEF6F7"/>
          </a:solidFill>
          <a:ln>
            <a:noFill/>
          </a:ln>
        </p:spPr>
      </p:sp>
      <p:sp>
        <p:nvSpPr>
          <p:cNvPr id="18" name="Rectangle 18"/>
          <p:cNvSpPr/>
          <p:nvPr/>
        </p:nvSpPr>
        <p:spPr>
          <a:xfrm>
            <a:off x="609600" y="5543550"/>
            <a:ext cx="47625" cy="723900"/>
          </a:xfrm>
          <a:prstGeom prst="rect">
            <a:avLst/>
          </a:prstGeom>
          <a:solidFill>
            <a:srgbClr val="264DBF"/>
          </a:solidFill>
          <a:ln>
            <a:noFill/>
          </a:ln>
        </p:spPr>
      </p:sp>
      <p:sp>
        <p:nvSpPr>
          <p:cNvPr id="19" name="TextBox 19"/>
          <p:cNvSpPr txBox="1"/>
          <p:nvPr/>
        </p:nvSpPr>
        <p:spPr>
          <a:xfrm>
            <a:off x="811530" y="5648325"/>
            <a:ext cx="2095500"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実務での置き換え</a:t>
            </a:r>
          </a:p>
        </p:txBody>
      </p:sp>
      <p:sp>
        <p:nvSpPr>
          <p:cNvPr id="20" name="TextBox 20"/>
          <p:cNvSpPr txBox="1"/>
          <p:nvPr/>
        </p:nvSpPr>
        <p:spPr>
          <a:xfrm>
            <a:off x="811911" y="5923121"/>
            <a:ext cx="11542586"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公開ベンチの順位は候補を絞るまでです。自社の実データで小さな評価セットを作り、案件ごとに測ります。</a:t>
            </a:r>
          </a:p>
        </p:txBody>
      </p:sp>
      <p:sp>
        <p:nvSpPr>
          <p:cNvPr id="21" name="TextBox 2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32</a:t>
            </a:r>
          </a:p>
        </p:txBody>
      </p:sp>
    </p:spTree>
  </p:cSld>
  <p:clrMapOvr>
    <a:masterClrMapping/>
  </p:clrMapOvr>
  <p:transition xmlns:p14="http://schemas.microsoft.com/office/powerpoint/2010/main" p14:dur="400">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05</a:t>
            </a:r>
          </a:p>
        </p:txBody>
      </p:sp>
      <p:sp>
        <p:nvSpPr>
          <p:cNvPr id="5" name="TextBox 5"/>
          <p:cNvSpPr txBox="1"/>
          <p:nvPr/>
        </p:nvSpPr>
        <p:spPr>
          <a:xfrm>
            <a:off x="1125474" y="3818572"/>
            <a:ext cx="3623500"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勢力図と国家</a:t>
            </a:r>
          </a:p>
        </p:txBody>
      </p:sp>
      <p:sp>
        <p:nvSpPr>
          <p:cNvPr id="6" name="Rectangle 6"/>
          <p:cNvSpPr/>
          <p:nvPr/>
        </p:nvSpPr>
        <p:spPr>
          <a:xfrm>
            <a:off x="1162050" y="4438650"/>
            <a:ext cx="3429000" cy="28575"/>
          </a:xfrm>
          <a:prstGeom prst="rect">
            <a:avLst/>
          </a:prstGeom>
          <a:solidFill>
            <a:srgbClr val="47BCC6"/>
          </a:solidFill>
          <a:ln>
            <a:noFill/>
          </a:ln>
        </p:spPr>
      </p:sp>
      <p:sp>
        <p:nvSpPr>
          <p:cNvPr id="7" name="TextBox 7"/>
          <p:cNvSpPr txBox="1"/>
          <p:nvPr/>
        </p:nvSpPr>
        <p:spPr>
          <a:xfrm>
            <a:off x="1154049" y="4687729"/>
            <a:ext cx="7296912" cy="308039"/>
          </a:xfrm>
          <a:prstGeom prst="rect">
            <a:avLst/>
          </a:prstGeom>
          <a:noFill/>
          <a:ln>
            <a:noFill/>
          </a:ln>
        </p:spPr>
        <p:txBody>
          <a:bodyPr wrap="none" lIns="0" tIns="0" rIns="0" bIns="0" anchor="t" anchorCtr="0">
            <a:spAutoFit/>
          </a:bodyPr>
          <a:lstStyle/>
          <a:p>
            <a:pPr algn="l"/>
            <a:r>
              <a:rPr lang="zh-CN" sz="1580" dirty="0">
                <a:solidFill>
                  <a:srgbClr val="484848"/>
                </a:solidFill>
                <a:latin typeface="Zen Kaku Gothic New"/>
                <a:ea typeface="Zen Kaku Gothic New"/>
                <a:cs typeface="Zen Kaku Gothic New"/>
              </a:rPr>
              <a:t>モデルの性能よりも、電力と相互出資で並びが決まっています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Tree>
  </p:cSld>
  <p:clrMapOvr>
    <a:masterClrMapping/>
  </p:clrMapOvr>
  <p:transition xmlns:p14="http://schemas.microsoft.com/office/powerpoint/2010/main" p14:dur="400">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計算資源の規模</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322433"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競争の単位が、金額から</a:t>
            </a:r>
            <a:r>
              <a:rPr lang="zh-CN" sz="2480" b="1" dirty="0">
                <a:solidFill>
                  <a:srgbClr val="264DBF"/>
                </a:solidFill>
                <a:latin typeface="Zen Kaku Gothic New"/>
                <a:ea typeface="Zen Kaku Gothic New"/>
                <a:cs typeface="Zen Kaku Gothic New"/>
              </a:rPr>
              <a:t>ギガワット</a:t>
            </a:r>
            <a:r>
              <a:rPr lang="zh-CN" sz="2480" b="1" dirty="0">
                <a:solidFill>
                  <a:srgbClr val="000000"/>
                </a:solidFill>
                <a:latin typeface="Zen Kaku Gothic New"/>
                <a:ea typeface="Zen Kaku Gothic New"/>
                <a:cs typeface="Zen Kaku Gothic New"/>
              </a:rPr>
              <a:t>に変わりました。</a:t>
            </a:r>
          </a:p>
        </p:txBody>
      </p:sp>
      <p:sp>
        <p:nvSpPr>
          <p:cNvPr id="7" name="Rectangle 7"/>
          <p:cNvSpPr/>
          <p:nvPr/>
        </p:nvSpPr>
        <p:spPr>
          <a:xfrm>
            <a:off x="609600" y="2247900"/>
            <a:ext cx="3505200" cy="1619250"/>
          </a:xfrm>
          <a:prstGeom prst="roundRect">
            <a:avLst>
              <a:gd name="adj" fmla="val 7059"/>
            </a:avLst>
          </a:prstGeom>
          <a:solidFill>
            <a:srgbClr val="EEF6F7"/>
          </a:solidFill>
          <a:ln w="14288">
            <a:solidFill>
              <a:srgbClr val="E3E7EA"/>
            </a:solidFill>
          </a:ln>
        </p:spPr>
      </p:sp>
      <p:sp>
        <p:nvSpPr>
          <p:cNvPr id="8" name="TextBox 8"/>
          <p:cNvSpPr txBox="1"/>
          <p:nvPr/>
        </p:nvSpPr>
        <p:spPr>
          <a:xfrm>
            <a:off x="933450" y="2622232"/>
            <a:ext cx="2254877" cy="904875"/>
          </a:xfrm>
          <a:prstGeom prst="rect">
            <a:avLst/>
          </a:prstGeom>
          <a:noFill/>
          <a:ln>
            <a:noFill/>
          </a:ln>
        </p:spPr>
        <p:txBody>
          <a:bodyPr wrap="none" lIns="0" tIns="0" rIns="0" bIns="0" anchor="t" anchorCtr="0">
            <a:spAutoFit/>
          </a:bodyPr>
          <a:lstStyle/>
          <a:p>
            <a:pPr algn="l"/>
            <a:r>
              <a:rPr lang="en-US" sz="4650" b="1" dirty="0">
                <a:solidFill>
                  <a:srgbClr val="2E9AA4"/>
                </a:solidFill>
                <a:latin typeface="Zen Kaku Gothic New"/>
                <a:ea typeface="Zen Kaku Gothic New"/>
                <a:cs typeface="Zen Kaku Gothic New"/>
              </a:rPr>
              <a:t>9,650</a:t>
            </a:r>
          </a:p>
        </p:txBody>
      </p:sp>
      <p:sp>
        <p:nvSpPr>
          <p:cNvPr id="9" name="TextBox 9"/>
          <p:cNvSpPr txBox="1"/>
          <p:nvPr/>
        </p:nvSpPr>
        <p:spPr>
          <a:xfrm>
            <a:off x="3019044" y="2913698"/>
            <a:ext cx="1033939" cy="381381"/>
          </a:xfrm>
          <a:prstGeom prst="rect">
            <a:avLst/>
          </a:prstGeom>
          <a:noFill/>
          <a:ln>
            <a:noFill/>
          </a:ln>
        </p:spPr>
        <p:txBody>
          <a:bodyPr wrap="none" lIns="0" tIns="0" rIns="0" bIns="0" anchor="t" anchorCtr="0">
            <a:spAutoFit/>
          </a:bodyPr>
          <a:lstStyle/>
          <a:p>
            <a:pPr algn="l"/>
            <a:r>
              <a:rPr lang="zh-CN" sz="1950" b="1" dirty="0">
                <a:solidFill>
                  <a:srgbClr val="000000"/>
                </a:solidFill>
                <a:latin typeface="Zen Kaku Gothic New"/>
                <a:ea typeface="Zen Kaku Gothic New"/>
                <a:cs typeface="Zen Kaku Gothic New"/>
              </a:rPr>
              <a:t>億ドル</a:t>
            </a:r>
          </a:p>
        </p:txBody>
      </p:sp>
      <p:sp>
        <p:nvSpPr>
          <p:cNvPr id="10" name="TextBox 10"/>
          <p:cNvSpPr txBox="1"/>
          <p:nvPr/>
        </p:nvSpPr>
        <p:spPr>
          <a:xfrm>
            <a:off x="1287209" y="3427571"/>
            <a:ext cx="2149983"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Anthropic の評価額</a:t>
            </a:r>
          </a:p>
        </p:txBody>
      </p:sp>
      <p:sp>
        <p:nvSpPr>
          <p:cNvPr id="11" name="Rectangle 11"/>
          <p:cNvSpPr/>
          <p:nvPr/>
        </p:nvSpPr>
        <p:spPr>
          <a:xfrm>
            <a:off x="4267200" y="2247900"/>
            <a:ext cx="3505200" cy="1619250"/>
          </a:xfrm>
          <a:prstGeom prst="roundRect">
            <a:avLst>
              <a:gd name="adj" fmla="val 7059"/>
            </a:avLst>
          </a:prstGeom>
          <a:solidFill>
            <a:srgbClr val="EEF6F7"/>
          </a:solidFill>
          <a:ln w="14288">
            <a:solidFill>
              <a:srgbClr val="E3E7EA"/>
            </a:solidFill>
          </a:ln>
        </p:spPr>
      </p:sp>
      <p:sp>
        <p:nvSpPr>
          <p:cNvPr id="12" name="TextBox 12"/>
          <p:cNvSpPr txBox="1"/>
          <p:nvPr/>
        </p:nvSpPr>
        <p:spPr>
          <a:xfrm>
            <a:off x="5391150" y="2622232"/>
            <a:ext cx="924811" cy="904875"/>
          </a:xfrm>
          <a:prstGeom prst="rect">
            <a:avLst/>
          </a:prstGeom>
          <a:noFill/>
          <a:ln>
            <a:noFill/>
          </a:ln>
        </p:spPr>
        <p:txBody>
          <a:bodyPr wrap="none" lIns="0" tIns="0" rIns="0" bIns="0" anchor="t" anchorCtr="0">
            <a:spAutoFit/>
          </a:bodyPr>
          <a:lstStyle/>
          <a:p>
            <a:pPr algn="l"/>
            <a:r>
              <a:rPr lang="en-US" sz="4650" b="1" dirty="0">
                <a:solidFill>
                  <a:srgbClr val="2E9AA4"/>
                </a:solidFill>
                <a:latin typeface="Zen Kaku Gothic New"/>
                <a:ea typeface="Zen Kaku Gothic New"/>
                <a:cs typeface="Zen Kaku Gothic New"/>
              </a:rPr>
              <a:t>13</a:t>
            </a:r>
          </a:p>
        </p:txBody>
      </p:sp>
      <p:sp>
        <p:nvSpPr>
          <p:cNvPr id="13" name="TextBox 13"/>
          <p:cNvSpPr txBox="1"/>
          <p:nvPr/>
        </p:nvSpPr>
        <p:spPr>
          <a:xfrm>
            <a:off x="6305169" y="2913698"/>
            <a:ext cx="493071" cy="381381"/>
          </a:xfrm>
          <a:prstGeom prst="rect">
            <a:avLst/>
          </a:prstGeom>
          <a:noFill/>
          <a:ln>
            <a:noFill/>
          </a:ln>
        </p:spPr>
        <p:txBody>
          <a:bodyPr wrap="none" lIns="0" tIns="0" rIns="0" bIns="0" anchor="t" anchorCtr="0">
            <a:spAutoFit/>
          </a:bodyPr>
          <a:lstStyle/>
          <a:p>
            <a:pPr algn="l"/>
            <a:r>
              <a:rPr lang="en-US" sz="1950" b="1" dirty="0">
                <a:solidFill>
                  <a:srgbClr val="000000"/>
                </a:solidFill>
                <a:latin typeface="Zen Kaku Gothic New"/>
                <a:ea typeface="Zen Kaku Gothic New"/>
                <a:cs typeface="Zen Kaku Gothic New"/>
              </a:rPr>
              <a:t>GW</a:t>
            </a:r>
          </a:p>
        </p:txBody>
      </p:sp>
      <p:sp>
        <p:nvSpPr>
          <p:cNvPr id="14" name="TextBox 14"/>
          <p:cNvSpPr txBox="1"/>
          <p:nvPr/>
        </p:nvSpPr>
        <p:spPr>
          <a:xfrm>
            <a:off x="4826169" y="3427571"/>
            <a:ext cx="2387261"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Anthropic の計算資源</a:t>
            </a:r>
          </a:p>
        </p:txBody>
      </p:sp>
      <p:sp>
        <p:nvSpPr>
          <p:cNvPr id="15" name="Rectangle 15"/>
          <p:cNvSpPr/>
          <p:nvPr/>
        </p:nvSpPr>
        <p:spPr>
          <a:xfrm>
            <a:off x="7924800" y="2247900"/>
            <a:ext cx="3505200" cy="1619250"/>
          </a:xfrm>
          <a:prstGeom prst="roundRect">
            <a:avLst>
              <a:gd name="adj" fmla="val 7059"/>
            </a:avLst>
          </a:prstGeom>
          <a:solidFill>
            <a:srgbClr val="EEF6F7"/>
          </a:solidFill>
          <a:ln w="14288">
            <a:solidFill>
              <a:srgbClr val="E3E7EA"/>
            </a:solidFill>
          </a:ln>
        </p:spPr>
      </p:sp>
      <p:sp>
        <p:nvSpPr>
          <p:cNvPr id="16" name="TextBox 16"/>
          <p:cNvSpPr txBox="1"/>
          <p:nvPr/>
        </p:nvSpPr>
        <p:spPr>
          <a:xfrm>
            <a:off x="8248650" y="2622232"/>
            <a:ext cx="2254877" cy="904875"/>
          </a:xfrm>
          <a:prstGeom prst="rect">
            <a:avLst/>
          </a:prstGeom>
          <a:noFill/>
          <a:ln>
            <a:noFill/>
          </a:ln>
        </p:spPr>
        <p:txBody>
          <a:bodyPr wrap="none" lIns="0" tIns="0" rIns="0" bIns="0" anchor="t" anchorCtr="0">
            <a:spAutoFit/>
          </a:bodyPr>
          <a:lstStyle/>
          <a:p>
            <a:pPr algn="l"/>
            <a:r>
              <a:rPr lang="en-US" sz="4650" b="1" dirty="0">
                <a:solidFill>
                  <a:srgbClr val="2E9AA4"/>
                </a:solidFill>
                <a:latin typeface="Zen Kaku Gothic New"/>
                <a:ea typeface="Zen Kaku Gothic New"/>
                <a:cs typeface="Zen Kaku Gothic New"/>
              </a:rPr>
              <a:t>7,500</a:t>
            </a:r>
          </a:p>
        </p:txBody>
      </p:sp>
      <p:sp>
        <p:nvSpPr>
          <p:cNvPr id="17" name="TextBox 17"/>
          <p:cNvSpPr txBox="1"/>
          <p:nvPr/>
        </p:nvSpPr>
        <p:spPr>
          <a:xfrm>
            <a:off x="10334244" y="2913698"/>
            <a:ext cx="1033939" cy="381381"/>
          </a:xfrm>
          <a:prstGeom prst="rect">
            <a:avLst/>
          </a:prstGeom>
          <a:noFill/>
          <a:ln>
            <a:noFill/>
          </a:ln>
        </p:spPr>
        <p:txBody>
          <a:bodyPr wrap="none" lIns="0" tIns="0" rIns="0" bIns="0" anchor="t" anchorCtr="0">
            <a:spAutoFit/>
          </a:bodyPr>
          <a:lstStyle/>
          <a:p>
            <a:pPr algn="l"/>
            <a:r>
              <a:rPr lang="zh-CN" sz="1950" b="1" dirty="0">
                <a:solidFill>
                  <a:srgbClr val="000000"/>
                </a:solidFill>
                <a:latin typeface="Zen Kaku Gothic New"/>
                <a:ea typeface="Zen Kaku Gothic New"/>
                <a:cs typeface="Zen Kaku Gothic New"/>
              </a:rPr>
              <a:t>億ドル</a:t>
            </a:r>
          </a:p>
        </p:txBody>
      </p:sp>
      <p:sp>
        <p:nvSpPr>
          <p:cNvPr id="18" name="TextBox 18"/>
          <p:cNvSpPr txBox="1"/>
          <p:nvPr/>
        </p:nvSpPr>
        <p:spPr>
          <a:xfrm>
            <a:off x="8625709" y="3427571"/>
            <a:ext cx="2103382" cy="278702"/>
          </a:xfrm>
          <a:prstGeom prst="rect">
            <a:avLst/>
          </a:prstGeom>
          <a:noFill/>
          <a:ln>
            <a:noFill/>
          </a:ln>
        </p:spPr>
        <p:txBody>
          <a:bodyPr wrap="none" lIns="0" tIns="0" rIns="0" bIns="0" anchor="t" anchorCtr="0">
            <a:spAutoFit/>
          </a:bodyPr>
          <a:lstStyle/>
          <a:p>
            <a:pPr algn="ctr"/>
            <a:r>
              <a:rPr lang="zh-CN" sz="1420" dirty="0">
                <a:solidFill>
                  <a:srgbClr val="484848"/>
                </a:solidFill>
                <a:latin typeface="Zen Kaku Gothic New"/>
                <a:ea typeface="Zen Kaku Gothic New"/>
                <a:cs typeface="Zen Kaku Gothic New"/>
              </a:rPr>
              <a:t>OpenAI の支出計画</a:t>
            </a:r>
          </a:p>
        </p:txBody>
      </p:sp>
      <p:sp>
        <p:nvSpPr>
          <p:cNvPr id="19" name="TextBox 19"/>
          <p:cNvSpPr txBox="1"/>
          <p:nvPr/>
        </p:nvSpPr>
        <p:spPr>
          <a:xfrm>
            <a:off x="602361" y="4037171"/>
            <a:ext cx="468499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Stargate（OpenAI）の米国拠点 上位3件</a:t>
            </a:r>
          </a:p>
        </p:txBody>
      </p:sp>
      <p:sp>
        <p:nvSpPr>
          <p:cNvPr id="20" name="Rectangle 20"/>
          <p:cNvSpPr/>
          <p:nvPr/>
        </p:nvSpPr>
        <p:spPr>
          <a:xfrm>
            <a:off x="609600" y="4362450"/>
            <a:ext cx="5048250" cy="419100"/>
          </a:xfrm>
          <a:prstGeom prst="rect">
            <a:avLst/>
          </a:prstGeom>
          <a:solidFill>
            <a:srgbClr val="0B2E33"/>
          </a:solidFill>
          <a:ln>
            <a:noFill/>
          </a:ln>
        </p:spPr>
      </p:sp>
      <p:sp>
        <p:nvSpPr>
          <p:cNvPr id="21" name="TextBox 21"/>
          <p:cNvSpPr txBox="1"/>
          <p:nvPr/>
        </p:nvSpPr>
        <p:spPr>
          <a:xfrm>
            <a:off x="773811" y="448484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拠点</a:t>
            </a:r>
          </a:p>
        </p:txBody>
      </p:sp>
      <p:sp>
        <p:nvSpPr>
          <p:cNvPr id="22" name="TextBox 22"/>
          <p:cNvSpPr txBox="1"/>
          <p:nvPr/>
        </p:nvSpPr>
        <p:spPr>
          <a:xfrm>
            <a:off x="3631311" y="448484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稼働</a:t>
            </a:r>
          </a:p>
        </p:txBody>
      </p:sp>
      <p:sp>
        <p:nvSpPr>
          <p:cNvPr id="23" name="TextBox 23"/>
          <p:cNvSpPr txBox="1"/>
          <p:nvPr/>
        </p:nvSpPr>
        <p:spPr>
          <a:xfrm>
            <a:off x="4679061" y="448484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計画</a:t>
            </a:r>
          </a:p>
        </p:txBody>
      </p:sp>
      <p:sp>
        <p:nvSpPr>
          <p:cNvPr id="24" name="Rectangle 24"/>
          <p:cNvSpPr/>
          <p:nvPr/>
        </p:nvSpPr>
        <p:spPr>
          <a:xfrm>
            <a:off x="609600" y="4781550"/>
            <a:ext cx="5048250" cy="419100"/>
          </a:xfrm>
          <a:prstGeom prst="rect">
            <a:avLst/>
          </a:prstGeom>
          <a:solidFill>
            <a:srgbClr val="FFFFFF"/>
          </a:solidFill>
          <a:ln>
            <a:noFill/>
          </a:ln>
        </p:spPr>
      </p:sp>
      <p:sp>
        <p:nvSpPr>
          <p:cNvPr id="25" name="TextBox 25"/>
          <p:cNvSpPr txBox="1"/>
          <p:nvPr/>
        </p:nvSpPr>
        <p:spPr>
          <a:xfrm>
            <a:off x="773811" y="4894421"/>
            <a:ext cx="1753354"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Abilene, Texas</a:t>
            </a:r>
          </a:p>
        </p:txBody>
      </p:sp>
      <p:sp>
        <p:nvSpPr>
          <p:cNvPr id="26" name="TextBox 26"/>
          <p:cNvSpPr txBox="1"/>
          <p:nvPr/>
        </p:nvSpPr>
        <p:spPr>
          <a:xfrm>
            <a:off x="3631311" y="4894421"/>
            <a:ext cx="761905"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0.3GW</a:t>
            </a:r>
          </a:p>
        </p:txBody>
      </p:sp>
      <p:sp>
        <p:nvSpPr>
          <p:cNvPr id="27" name="TextBox 27"/>
          <p:cNvSpPr txBox="1"/>
          <p:nvPr/>
        </p:nvSpPr>
        <p:spPr>
          <a:xfrm>
            <a:off x="4679061" y="4894421"/>
            <a:ext cx="761905"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1.2GW</a:t>
            </a:r>
          </a:p>
        </p:txBody>
      </p:sp>
      <p:sp>
        <p:nvSpPr>
          <p:cNvPr id="28" name="Rectangle 28"/>
          <p:cNvSpPr/>
          <p:nvPr/>
        </p:nvSpPr>
        <p:spPr>
          <a:xfrm>
            <a:off x="609600" y="5200650"/>
            <a:ext cx="5048250" cy="419100"/>
          </a:xfrm>
          <a:prstGeom prst="rect">
            <a:avLst/>
          </a:prstGeom>
          <a:solidFill>
            <a:srgbClr val="F7F9FA"/>
          </a:solidFill>
          <a:ln>
            <a:noFill/>
          </a:ln>
        </p:spPr>
      </p:sp>
      <p:sp>
        <p:nvSpPr>
          <p:cNvPr id="29" name="TextBox 29"/>
          <p:cNvSpPr txBox="1"/>
          <p:nvPr/>
        </p:nvSpPr>
        <p:spPr>
          <a:xfrm>
            <a:off x="773811" y="5313521"/>
            <a:ext cx="2522791"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Doña Ana County, NM</a:t>
            </a:r>
          </a:p>
        </p:txBody>
      </p:sp>
      <p:sp>
        <p:nvSpPr>
          <p:cNvPr id="30" name="TextBox 30"/>
          <p:cNvSpPr txBox="1"/>
          <p:nvPr/>
        </p:nvSpPr>
        <p:spPr>
          <a:xfrm>
            <a:off x="3631311" y="5313521"/>
            <a:ext cx="143875"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0</a:t>
            </a:r>
          </a:p>
        </p:txBody>
      </p:sp>
      <p:sp>
        <p:nvSpPr>
          <p:cNvPr id="31" name="TextBox 31"/>
          <p:cNvSpPr txBox="1"/>
          <p:nvPr/>
        </p:nvSpPr>
        <p:spPr>
          <a:xfrm>
            <a:off x="4679061" y="5313521"/>
            <a:ext cx="761905"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2.2GW</a:t>
            </a:r>
          </a:p>
        </p:txBody>
      </p:sp>
      <p:sp>
        <p:nvSpPr>
          <p:cNvPr id="32" name="Rectangle 32"/>
          <p:cNvSpPr/>
          <p:nvPr/>
        </p:nvSpPr>
        <p:spPr>
          <a:xfrm>
            <a:off x="609600" y="5619750"/>
            <a:ext cx="5048250" cy="419100"/>
          </a:xfrm>
          <a:prstGeom prst="rect">
            <a:avLst/>
          </a:prstGeom>
          <a:solidFill>
            <a:srgbClr val="FFFFFF"/>
          </a:solidFill>
          <a:ln>
            <a:noFill/>
          </a:ln>
        </p:spPr>
      </p:sp>
      <p:sp>
        <p:nvSpPr>
          <p:cNvPr id="33" name="TextBox 33"/>
          <p:cNvSpPr txBox="1"/>
          <p:nvPr/>
        </p:nvSpPr>
        <p:spPr>
          <a:xfrm>
            <a:off x="773811" y="5732621"/>
            <a:ext cx="2863684"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Shackelford County, TX</a:t>
            </a:r>
          </a:p>
        </p:txBody>
      </p:sp>
      <p:sp>
        <p:nvSpPr>
          <p:cNvPr id="34" name="TextBox 34"/>
          <p:cNvSpPr txBox="1"/>
          <p:nvPr/>
        </p:nvSpPr>
        <p:spPr>
          <a:xfrm>
            <a:off x="3631311" y="5732621"/>
            <a:ext cx="143875"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0</a:t>
            </a:r>
          </a:p>
        </p:txBody>
      </p:sp>
      <p:sp>
        <p:nvSpPr>
          <p:cNvPr id="35" name="TextBox 35"/>
          <p:cNvSpPr txBox="1"/>
          <p:nvPr/>
        </p:nvSpPr>
        <p:spPr>
          <a:xfrm>
            <a:off x="4679061" y="5732621"/>
            <a:ext cx="761905" cy="278702"/>
          </a:xfrm>
          <a:prstGeom prst="rect">
            <a:avLst/>
          </a:prstGeom>
          <a:noFill/>
          <a:ln>
            <a:noFill/>
          </a:ln>
        </p:spPr>
        <p:txBody>
          <a:bodyPr wrap="none" lIns="0" tIns="0" rIns="0" bIns="0" anchor="t" anchorCtr="0">
            <a:spAutoFit/>
          </a:bodyPr>
          <a:lstStyle/>
          <a:p>
            <a:pPr algn="l"/>
            <a:r>
              <a:rPr lang="en-US" sz="1420" dirty="0">
                <a:solidFill>
                  <a:srgbClr val="484848"/>
                </a:solidFill>
                <a:latin typeface="Zen Kaku Gothic New"/>
                <a:ea typeface="Zen Kaku Gothic New"/>
                <a:cs typeface="Zen Kaku Gothic New"/>
              </a:rPr>
              <a:t>2.0GW</a:t>
            </a:r>
          </a:p>
        </p:txBody>
      </p:sp>
      <p:sp>
        <p:nvSpPr>
          <p:cNvPr id="36" name="Line 36"/>
          <p:cNvSpPr/>
          <p:nvPr/>
        </p:nvSpPr>
        <p:spPr>
          <a:xfrm>
            <a:off x="3467100" y="4781550"/>
            <a:ext cx="9525" cy="1257300"/>
          </a:xfrm>
          <a:custGeom>
            <a:avLst/>
            <a:gdLst/>
            <a:ahLst/>
            <a:cxnLst/>
            <a:rect l="l" t="t" r="r" b="b"/>
            <a:pathLst>
              <a:path w="9525" h="1257300">
                <a:moveTo>
                  <a:pt x="0" y="0"/>
                </a:moveTo>
                <a:lnTo>
                  <a:pt x="0" y="1257300"/>
                </a:lnTo>
              </a:path>
            </a:pathLst>
          </a:custGeom>
          <a:noFill/>
          <a:ln w="9525">
            <a:solidFill>
              <a:srgbClr val="E3E7EA"/>
            </a:solidFill>
          </a:ln>
        </p:spPr>
      </p:sp>
      <p:sp>
        <p:nvSpPr>
          <p:cNvPr id="37" name="Line 37"/>
          <p:cNvSpPr/>
          <p:nvPr/>
        </p:nvSpPr>
        <p:spPr>
          <a:xfrm>
            <a:off x="4514850" y="4781550"/>
            <a:ext cx="9525" cy="1257300"/>
          </a:xfrm>
          <a:custGeom>
            <a:avLst/>
            <a:gdLst/>
            <a:ahLst/>
            <a:cxnLst/>
            <a:rect l="l" t="t" r="r" b="b"/>
            <a:pathLst>
              <a:path w="9525" h="1257300">
                <a:moveTo>
                  <a:pt x="0" y="0"/>
                </a:moveTo>
                <a:lnTo>
                  <a:pt x="0" y="1257300"/>
                </a:lnTo>
              </a:path>
            </a:pathLst>
          </a:custGeom>
          <a:noFill/>
          <a:ln w="9525">
            <a:solidFill>
              <a:srgbClr val="E3E7EA"/>
            </a:solidFill>
          </a:ln>
        </p:spPr>
      </p:sp>
      <p:sp>
        <p:nvSpPr>
          <p:cNvPr id="38" name="Rectangle 38"/>
          <p:cNvSpPr/>
          <p:nvPr/>
        </p:nvSpPr>
        <p:spPr>
          <a:xfrm>
            <a:off x="609600" y="4781550"/>
            <a:ext cx="5048250" cy="1257300"/>
          </a:xfrm>
          <a:prstGeom prst="rect">
            <a:avLst/>
          </a:prstGeom>
          <a:noFill/>
          <a:ln w="9525">
            <a:solidFill>
              <a:srgbClr val="E3E7EA"/>
            </a:solidFill>
          </a:ln>
        </p:spPr>
      </p:sp>
      <p:sp>
        <p:nvSpPr>
          <p:cNvPr id="39" name="TextBox 39"/>
          <p:cNvSpPr txBox="1"/>
          <p:nvPr/>
        </p:nvSpPr>
        <p:spPr>
          <a:xfrm>
            <a:off x="5859780" y="3990975"/>
            <a:ext cx="2087499"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合計13GWの内訳</a:t>
            </a:r>
          </a:p>
        </p:txBody>
      </p:sp>
      <p:sp>
        <p:nvSpPr>
          <p:cNvPr id="40" name="TextBox 40"/>
          <p:cNvSpPr txBox="1"/>
          <p:nvPr/>
        </p:nvSpPr>
        <p:spPr>
          <a:xfrm>
            <a:off x="5860161" y="4265771"/>
            <a:ext cx="5507974"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Google 5GW、AWS 5GW、AMD 2GW、Azure と NVIDIA</a:t>
            </a:r>
          </a:p>
          <a:p>
            <a:pPr algn="l">
              <a:lnSpc>
                <a:spcPts val="2100"/>
              </a:lnSpc>
            </a:pPr>
            <a:r>
              <a:rPr lang="zh-CN" sz="1420" dirty="0">
                <a:solidFill>
                  <a:srgbClr val="484848"/>
                </a:solidFill>
                <a:latin typeface="Zen Kaku Gothic New"/>
                <a:ea typeface="Zen Kaku Gothic New"/>
                <a:cs typeface="Zen Kaku Gothic New"/>
              </a:rPr>
              <a:t>で最大1GW。</a:t>
            </a:r>
          </a:p>
        </p:txBody>
      </p:sp>
      <p:sp>
        <p:nvSpPr>
          <p:cNvPr id="41" name="TextBox 41"/>
          <p:cNvSpPr txBox="1"/>
          <p:nvPr/>
        </p:nvSpPr>
        <p:spPr>
          <a:xfrm>
            <a:off x="5859780" y="4857750"/>
            <a:ext cx="3564684"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売上はラン・レート470億ドル</a:t>
            </a:r>
          </a:p>
        </p:txBody>
      </p:sp>
      <p:sp>
        <p:nvSpPr>
          <p:cNvPr id="42" name="TextBox 42"/>
          <p:cNvSpPr txBox="1"/>
          <p:nvPr/>
        </p:nvSpPr>
        <p:spPr>
          <a:xfrm>
            <a:off x="5860161" y="5132546"/>
            <a:ext cx="535505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2025年末は約90億ドル、2026年4月で300億ドル。</a:t>
            </a:r>
          </a:p>
          <a:p>
            <a:pPr algn="l">
              <a:lnSpc>
                <a:spcPts val="2100"/>
              </a:lnSpc>
            </a:pPr>
            <a:r>
              <a:rPr lang="zh-CN" sz="1420" dirty="0">
                <a:solidFill>
                  <a:srgbClr val="484848"/>
                </a:solidFill>
                <a:latin typeface="Zen Kaku Gothic New"/>
                <a:ea typeface="Zen Kaku Gothic New"/>
                <a:cs typeface="Zen Kaku Gothic New"/>
              </a:rPr>
              <a:t>評価額は2026年5月28日の調達後の数字です。</a:t>
            </a:r>
          </a:p>
        </p:txBody>
      </p:sp>
      <p:sp>
        <p:nvSpPr>
          <p:cNvPr id="43" name="TextBox 43"/>
          <p:cNvSpPr txBox="1"/>
          <p:nvPr/>
        </p:nvSpPr>
        <p:spPr>
          <a:xfrm>
            <a:off x="602361" y="6208871"/>
            <a:ext cx="12478549"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全7拠点の計画は合計9GW超。出典 epoch.ai（2026年4月17日）、anthropic.com、CNBC、WSJ（2026年7月22日）</a:t>
            </a:r>
          </a:p>
        </p:txBody>
      </p:sp>
      <p:sp>
        <p:nvSpPr>
          <p:cNvPr id="44" name="TextBox 4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45" name="TextBox 45"/>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34</a:t>
            </a:r>
          </a:p>
        </p:txBody>
      </p:sp>
    </p:spTree>
  </p:cSld>
  <p:clrMapOvr>
    <a:masterClrMapping/>
  </p:clrMapOvr>
  <p:transition xmlns:p14="http://schemas.microsoft.com/office/powerpoint/2010/main" p14:dur="400">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米国政府とモデル選定</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464326"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政府がモデルの選定に、</a:t>
            </a:r>
            <a:r>
              <a:rPr lang="zh-CN" sz="2480" b="1" dirty="0">
                <a:solidFill>
                  <a:srgbClr val="264DBF"/>
                </a:solidFill>
                <a:latin typeface="Zen Kaku Gothic New"/>
                <a:ea typeface="Zen Kaku Gothic New"/>
                <a:cs typeface="Zen Kaku Gothic New"/>
              </a:rPr>
              <a:t>直接介入</a:t>
            </a:r>
            <a:r>
              <a:rPr lang="zh-CN" sz="2480" b="1" dirty="0">
                <a:solidFill>
                  <a:srgbClr val="000000"/>
                </a:solidFill>
                <a:latin typeface="Zen Kaku Gothic New"/>
                <a:ea typeface="Zen Kaku Gothic New"/>
                <a:cs typeface="Zen Kaku Gothic New"/>
              </a:rPr>
              <a:t>し始めました。</a:t>
            </a:r>
          </a:p>
        </p:txBody>
      </p:sp>
      <p:sp>
        <p:nvSpPr>
          <p:cNvPr id="7" name="Rectangle 7"/>
          <p:cNvSpPr/>
          <p:nvPr/>
        </p:nvSpPr>
        <p:spPr>
          <a:xfrm>
            <a:off x="666750" y="2305050"/>
            <a:ext cx="6286500" cy="2590800"/>
          </a:xfrm>
          <a:prstGeom prst="roundRect">
            <a:avLst>
              <a:gd name="adj" fmla="val 3676"/>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247900"/>
            <a:ext cx="6286500" cy="2590800"/>
          </a:xfrm>
          <a:prstGeom prst="rect">
            <a:avLst/>
          </a:prstGeom>
        </p:spPr>
      </p:pic>
      <p:sp>
        <p:nvSpPr>
          <p:cNvPr id="9" name="Rectangle 9"/>
          <p:cNvSpPr/>
          <p:nvPr/>
        </p:nvSpPr>
        <p:spPr>
          <a:xfrm>
            <a:off x="609600" y="2247900"/>
            <a:ext cx="6286500" cy="2590800"/>
          </a:xfrm>
          <a:prstGeom prst="roundRect">
            <a:avLst>
              <a:gd name="adj" fmla="val 3676"/>
            </a:avLst>
          </a:prstGeom>
          <a:noFill/>
          <a:ln w="14288">
            <a:solidFill>
              <a:srgbClr val="E3E7EA"/>
            </a:solidFill>
          </a:ln>
        </p:spPr>
      </p:sp>
      <p:sp>
        <p:nvSpPr>
          <p:cNvPr id="10" name="TextBox 10"/>
          <p:cNvSpPr txBox="1"/>
          <p:nvPr/>
        </p:nvSpPr>
        <p:spPr>
          <a:xfrm>
            <a:off x="1528215" y="4970621"/>
            <a:ext cx="4449270"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ホワイトハウスの発表（2026年7月22日）</a:t>
            </a:r>
          </a:p>
        </p:txBody>
      </p:sp>
      <p:sp>
        <p:nvSpPr>
          <p:cNvPr id="11" name="TextBox 11"/>
          <p:cNvSpPr txBox="1"/>
          <p:nvPr/>
        </p:nvSpPr>
        <p:spPr>
          <a:xfrm>
            <a:off x="7231380" y="2200275"/>
            <a:ext cx="1973771" cy="293370"/>
          </a:xfrm>
          <a:prstGeom prst="rect">
            <a:avLst/>
          </a:prstGeom>
          <a:noFill/>
          <a:ln>
            <a:noFill/>
          </a:ln>
        </p:spPr>
        <p:txBody>
          <a:bodyPr wrap="none" lIns="0" tIns="0" rIns="0" bIns="0" anchor="t" anchorCtr="0">
            <a:spAutoFit/>
          </a:bodyPr>
          <a:lstStyle/>
          <a:p>
            <a:pPr algn="l"/>
            <a:r>
              <a:rPr lang="en-US" sz="1500" b="1" dirty="0">
                <a:solidFill>
                  <a:srgbClr val="000000"/>
                </a:solidFill>
                <a:latin typeface="Zen Kaku Gothic New"/>
                <a:ea typeface="Zen Kaku Gothic New"/>
                <a:cs typeface="Zen Kaku Gothic New"/>
              </a:rPr>
              <a:t>Genesis Mission</a:t>
            </a:r>
          </a:p>
        </p:txBody>
      </p:sp>
      <p:sp>
        <p:nvSpPr>
          <p:cNvPr id="12" name="TextBox 12"/>
          <p:cNvSpPr txBox="1"/>
          <p:nvPr/>
        </p:nvSpPr>
        <p:spPr>
          <a:xfrm>
            <a:off x="7231761" y="2475071"/>
            <a:ext cx="4061079"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15を超える連邦機関から50億ドル超を</a:t>
            </a:r>
          </a:p>
          <a:p>
            <a:pPr algn="l">
              <a:lnSpc>
                <a:spcPts val="2100"/>
              </a:lnSpc>
            </a:pPr>
            <a:r>
              <a:rPr lang="zh-CN" sz="1420" dirty="0">
                <a:solidFill>
                  <a:srgbClr val="484848"/>
                </a:solidFill>
                <a:latin typeface="Zen Kaku Gothic New"/>
                <a:ea typeface="Zen Kaku Gothic New"/>
                <a:cs typeface="Zen Kaku Gothic New"/>
              </a:rPr>
              <a:t>集め、278件を選定しました。</a:t>
            </a:r>
          </a:p>
        </p:txBody>
      </p:sp>
      <p:sp>
        <p:nvSpPr>
          <p:cNvPr id="13" name="TextBox 13"/>
          <p:cNvSpPr txBox="1"/>
          <p:nvPr/>
        </p:nvSpPr>
        <p:spPr>
          <a:xfrm>
            <a:off x="7231380" y="3067050"/>
            <a:ext cx="28755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同じ政権が調達を止めた</a:t>
            </a:r>
          </a:p>
        </p:txBody>
      </p:sp>
      <p:sp>
        <p:nvSpPr>
          <p:cNvPr id="14" name="TextBox 14"/>
          <p:cNvSpPr txBox="1"/>
          <p:nvPr/>
        </p:nvSpPr>
        <p:spPr>
          <a:xfrm>
            <a:off x="7231761" y="3341846"/>
            <a:ext cx="4214003" cy="10788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2026年2月27日に大統領が使用停止を指</a:t>
            </a:r>
          </a:p>
          <a:p>
            <a:pPr algn="l">
              <a:lnSpc>
                <a:spcPts val="2100"/>
              </a:lnSpc>
            </a:pPr>
            <a:r>
              <a:rPr lang="zh-CN" sz="1420" dirty="0">
                <a:solidFill>
                  <a:srgbClr val="484848"/>
                </a:solidFill>
                <a:latin typeface="Zen Kaku Gothic New"/>
                <a:ea typeface="Zen Kaku Gothic New"/>
                <a:cs typeface="Zen Kaku Gothic New"/>
              </a:rPr>
              <a:t>示し、3月5日に国防長官が</a:t>
            </a:r>
          </a:p>
          <a:p>
            <a:pPr algn="l">
              <a:lnSpc>
                <a:spcPts val="2100"/>
              </a:lnSpc>
            </a:pPr>
            <a:r>
              <a:rPr lang="zh-CN" sz="1420" dirty="0">
                <a:solidFill>
                  <a:srgbClr val="484848"/>
                </a:solidFill>
                <a:latin typeface="Zen Kaku Gothic New"/>
                <a:ea typeface="Zen Kaku Gothic New"/>
                <a:cs typeface="Zen Kaku Gothic New"/>
              </a:rPr>
              <a:t>サプライチェーンリスクへ指定。3月</a:t>
            </a:r>
          </a:p>
          <a:p>
            <a:pPr algn="l">
              <a:lnSpc>
                <a:spcPts val="2100"/>
              </a:lnSpc>
            </a:pPr>
            <a:r>
              <a:rPr lang="zh-CN" sz="1420" dirty="0">
                <a:solidFill>
                  <a:srgbClr val="484848"/>
                </a:solidFill>
                <a:latin typeface="Zen Kaku Gothic New"/>
                <a:ea typeface="Zen Kaku Gothic New"/>
                <a:cs typeface="Zen Kaku Gothic New"/>
              </a:rPr>
              <a:t>9日にAnthropicが提訴しました。</a:t>
            </a:r>
          </a:p>
        </p:txBody>
      </p:sp>
      <p:sp>
        <p:nvSpPr>
          <p:cNvPr id="15" name="TextBox 15"/>
          <p:cNvSpPr txBox="1"/>
          <p:nvPr/>
        </p:nvSpPr>
        <p:spPr>
          <a:xfrm>
            <a:off x="7231380" y="4467225"/>
            <a:ext cx="2821369"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断ったのはAnthropic側</a:t>
            </a:r>
          </a:p>
        </p:txBody>
      </p:sp>
      <p:sp>
        <p:nvSpPr>
          <p:cNvPr id="16" name="TextBox 16"/>
          <p:cNvSpPr txBox="1"/>
          <p:nvPr/>
        </p:nvSpPr>
        <p:spPr>
          <a:xfrm>
            <a:off x="7231761" y="4742021"/>
            <a:ext cx="4014026" cy="8121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国防省が求めた無制限の利用を、大規</a:t>
            </a:r>
          </a:p>
          <a:p>
            <a:pPr algn="l">
              <a:lnSpc>
                <a:spcPts val="2100"/>
              </a:lnSpc>
            </a:pPr>
            <a:r>
              <a:rPr lang="zh-CN" sz="1420" dirty="0">
                <a:solidFill>
                  <a:srgbClr val="484848"/>
                </a:solidFill>
                <a:latin typeface="Zen Kaku Gothic New"/>
                <a:ea typeface="Zen Kaku Gothic New"/>
                <a:cs typeface="Zen Kaku Gothic New"/>
              </a:rPr>
              <a:t>模監視と完全自律兵器を理由に拒否し</a:t>
            </a:r>
          </a:p>
          <a:p>
            <a:pPr algn="l">
              <a:lnSpc>
                <a:spcPts val="2100"/>
              </a:lnSpc>
            </a:pPr>
            <a:r>
              <a:rPr lang="zh-CN" sz="1420" dirty="0">
                <a:solidFill>
                  <a:srgbClr val="484848"/>
                </a:solidFill>
                <a:latin typeface="Zen Kaku Gothic New"/>
                <a:ea typeface="Zen Kaku Gothic New"/>
                <a:cs typeface="Zen Kaku Gothic New"/>
              </a:rPr>
              <a:t>ています。</a:t>
            </a:r>
          </a:p>
        </p:txBody>
      </p:sp>
      <p:sp>
        <p:nvSpPr>
          <p:cNvPr id="17" name="TextBox 17"/>
          <p:cNvSpPr txBox="1"/>
          <p:nvPr/>
        </p:nvSpPr>
        <p:spPr>
          <a:xfrm>
            <a:off x="601980" y="5514975"/>
            <a:ext cx="5735955"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同じ政権が、選定と排除を同時に進めています。</a:t>
            </a:r>
          </a:p>
        </p:txBody>
      </p:sp>
      <p:sp>
        <p:nvSpPr>
          <p:cNvPr id="18" name="TextBox 18"/>
          <p:cNvSpPr txBox="1"/>
          <p:nvPr/>
        </p:nvSpPr>
        <p:spPr>
          <a:xfrm>
            <a:off x="602361" y="5885021"/>
            <a:ext cx="7272108"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whitehouse.gov（2026年7月22日）、CNBC（2026年3月5日）</a:t>
            </a:r>
          </a:p>
        </p:txBody>
      </p:sp>
      <p:sp>
        <p:nvSpPr>
          <p:cNvPr id="19" name="TextBox 19"/>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0" name="TextBox 20"/>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35</a:t>
            </a:r>
          </a:p>
        </p:txBody>
      </p:sp>
    </p:spTree>
  </p:cSld>
  <p:clrMapOvr>
    <a:masterClrMapping/>
  </p:clrMapOvr>
  <p:transition xmlns:p14="http://schemas.microsoft.com/office/powerpoint/2010/main" p14:dur="400">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454666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中国勢とオープンウェイト</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0129359"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オープンウェイトとの差は、</a:t>
            </a:r>
            <a:r>
              <a:rPr lang="zh-CN" sz="2480" b="1" dirty="0">
                <a:solidFill>
                  <a:srgbClr val="264DBF"/>
                </a:solidFill>
                <a:latin typeface="Zen Kaku Gothic New"/>
                <a:ea typeface="Zen Kaku Gothic New"/>
                <a:cs typeface="Zen Kaku Gothic New"/>
              </a:rPr>
              <a:t>4か月</a:t>
            </a:r>
            <a:r>
              <a:rPr lang="zh-CN" sz="2480" b="1" dirty="0">
                <a:solidFill>
                  <a:srgbClr val="000000"/>
                </a:solidFill>
                <a:latin typeface="Zen Kaku Gothic New"/>
                <a:ea typeface="Zen Kaku Gothic New"/>
                <a:cs typeface="Zen Kaku Gothic New"/>
              </a:rPr>
              <a:t>まで縮みました。</a:t>
            </a:r>
          </a:p>
        </p:txBody>
      </p:sp>
      <p:sp>
        <p:nvSpPr>
          <p:cNvPr id="7" name="Rectangle 7"/>
          <p:cNvSpPr/>
          <p:nvPr/>
        </p:nvSpPr>
        <p:spPr>
          <a:xfrm>
            <a:off x="666750" y="2095500"/>
            <a:ext cx="3657600" cy="3238500"/>
          </a:xfrm>
          <a:prstGeom prst="roundRect">
            <a:avLst>
              <a:gd name="adj" fmla="val 2941"/>
            </a:avLst>
          </a:prstGeom>
          <a:solidFill>
            <a:srgbClr val="000000">
              <a:alpha val="8000"/>
            </a:srgbClr>
          </a:solidFill>
          <a:ln>
            <a:noFill/>
          </a:ln>
        </p:spPr>
      </p:sp>
      <p:pic>
        <p:nvPicPr>
          <p:cNvPr id="8" name="Image 8"/>
          <p:cNvPicPr>
            <a:picLocks noChangeAspect="1"/>
          </p:cNvPicPr>
          <p:nvPr/>
        </p:nvPicPr>
        <p:blipFill>
          <a:blip r:embed="rId2"/>
          <a:stretch>
            <a:fillRect/>
          </a:stretch>
        </p:blipFill>
        <p:spPr>
          <a:xfrm>
            <a:off x="609600" y="2042521"/>
            <a:ext cx="3657600" cy="3230159"/>
          </a:xfrm>
          <a:prstGeom prst="rect">
            <a:avLst/>
          </a:prstGeom>
        </p:spPr>
      </p:pic>
      <p:sp>
        <p:nvSpPr>
          <p:cNvPr id="9" name="Rectangle 9"/>
          <p:cNvSpPr/>
          <p:nvPr/>
        </p:nvSpPr>
        <p:spPr>
          <a:xfrm>
            <a:off x="609600" y="2038350"/>
            <a:ext cx="3657600" cy="3238500"/>
          </a:xfrm>
          <a:prstGeom prst="roundRect">
            <a:avLst>
              <a:gd name="adj" fmla="val 2941"/>
            </a:avLst>
          </a:prstGeom>
          <a:noFill/>
          <a:ln w="14288">
            <a:solidFill>
              <a:srgbClr val="E3E7EA"/>
            </a:solidFill>
          </a:ln>
        </p:spPr>
      </p:sp>
      <p:sp>
        <p:nvSpPr>
          <p:cNvPr id="10" name="TextBox 10"/>
          <p:cNvSpPr txBox="1"/>
          <p:nvPr/>
        </p:nvSpPr>
        <p:spPr>
          <a:xfrm>
            <a:off x="549021" y="5408771"/>
            <a:ext cx="3778758" cy="278702"/>
          </a:xfrm>
          <a:prstGeom prst="rect">
            <a:avLst/>
          </a:prstGeom>
          <a:noFill/>
          <a:ln>
            <a:noFill/>
          </a:ln>
        </p:spPr>
        <p:txBody>
          <a:bodyPr wrap="none" lIns="0" tIns="0" rIns="0" bIns="0" anchor="t" anchorCtr="0">
            <a:spAutoFit/>
          </a:bodyPr>
          <a:lstStyle/>
          <a:p>
            <a:pPr algn="ctr"/>
            <a:r>
              <a:rPr lang="zh-CN" sz="1420" dirty="0">
                <a:solidFill>
                  <a:srgbClr val="999999"/>
                </a:solidFill>
                <a:latin typeface="Zen Kaku Gothic New"/>
                <a:ea typeface="Zen Kaku Gothic New"/>
                <a:cs typeface="Zen Kaku Gothic New"/>
              </a:rPr>
              <a:t>上の線が重み非公開、下が重み公開</a:t>
            </a:r>
          </a:p>
        </p:txBody>
      </p:sp>
      <p:sp>
        <p:nvSpPr>
          <p:cNvPr id="11" name="TextBox 11"/>
          <p:cNvSpPr txBox="1"/>
          <p:nvPr/>
        </p:nvSpPr>
        <p:spPr>
          <a:xfrm>
            <a:off x="602361" y="5808821"/>
            <a:ext cx="3614071"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epoch.ai（2026年5月28日）</a:t>
            </a:r>
          </a:p>
        </p:txBody>
      </p:sp>
      <p:sp>
        <p:nvSpPr>
          <p:cNvPr id="12" name="TextBox 12"/>
          <p:cNvSpPr txBox="1"/>
          <p:nvPr/>
        </p:nvSpPr>
        <p:spPr>
          <a:xfrm>
            <a:off x="5421630" y="2009775"/>
            <a:ext cx="3319653"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差は4か月、ECI 8ポイント</a:t>
            </a:r>
          </a:p>
        </p:txBody>
      </p:sp>
      <p:sp>
        <p:nvSpPr>
          <p:cNvPr id="13" name="TextBox 13"/>
          <p:cNvSpPr txBox="1"/>
          <p:nvPr/>
        </p:nvSpPr>
        <p:spPr>
          <a:xfrm>
            <a:off x="5422011" y="2284571"/>
            <a:ext cx="5331523"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2023年1月から2025年10月までは約3か月でした。</a:t>
            </a:r>
          </a:p>
          <a:p>
            <a:pPr algn="l">
              <a:lnSpc>
                <a:spcPts val="2100"/>
              </a:lnSpc>
            </a:pPr>
            <a:r>
              <a:rPr lang="zh-CN" sz="1420" dirty="0">
                <a:solidFill>
                  <a:srgbClr val="484848"/>
                </a:solidFill>
                <a:latin typeface="Zen Kaku Gothic New"/>
                <a:ea typeface="Zen Kaku Gothic New"/>
                <a:cs typeface="Zen Kaku Gothic New"/>
              </a:rPr>
              <a:t>2026年1月以降は小幅に広がっています。</a:t>
            </a:r>
          </a:p>
        </p:txBody>
      </p:sp>
      <p:sp>
        <p:nvSpPr>
          <p:cNvPr id="14" name="TextBox 14"/>
          <p:cNvSpPr txBox="1"/>
          <p:nvPr/>
        </p:nvSpPr>
        <p:spPr>
          <a:xfrm>
            <a:off x="5421630" y="2876550"/>
            <a:ext cx="2407539"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出力単価は3.48ドル</a:t>
            </a:r>
          </a:p>
        </p:txBody>
      </p:sp>
      <p:sp>
        <p:nvSpPr>
          <p:cNvPr id="15" name="TextBox 15"/>
          <p:cNvSpPr txBox="1"/>
          <p:nvPr/>
        </p:nvSpPr>
        <p:spPr>
          <a:xfrm>
            <a:off x="5422011" y="3151346"/>
            <a:ext cx="6166723"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DeepSeek V4-Pro は100万トークンあたり3.48ドルです。</a:t>
            </a:r>
          </a:p>
          <a:p>
            <a:pPr algn="l">
              <a:lnSpc>
                <a:spcPts val="2100"/>
              </a:lnSpc>
            </a:pPr>
            <a:r>
              <a:rPr lang="zh-CN" sz="1420" dirty="0">
                <a:solidFill>
                  <a:srgbClr val="484848"/>
                </a:solidFill>
                <a:latin typeface="Zen Kaku Gothic New"/>
                <a:ea typeface="Zen Kaku Gothic New"/>
                <a:cs typeface="Zen Kaku Gothic New"/>
              </a:rPr>
              <a:t>OpenAI は30ドル、Anthropic は25ドルでした。</a:t>
            </a:r>
          </a:p>
        </p:txBody>
      </p:sp>
      <p:sp>
        <p:nvSpPr>
          <p:cNvPr id="16" name="TextBox 16"/>
          <p:cNvSpPr txBox="1"/>
          <p:nvPr/>
        </p:nvSpPr>
        <p:spPr>
          <a:xfrm>
            <a:off x="5421630" y="3743325"/>
            <a:ext cx="1276398" cy="293370"/>
          </a:xfrm>
          <a:prstGeom prst="rect">
            <a:avLst/>
          </a:prstGeom>
          <a:noFill/>
          <a:ln>
            <a:noFill/>
          </a:ln>
        </p:spPr>
        <p:txBody>
          <a:bodyPr wrap="none" lIns="0" tIns="0" rIns="0" bIns="0" anchor="t" anchorCtr="0">
            <a:spAutoFit/>
          </a:bodyPr>
          <a:lstStyle/>
          <a:p>
            <a:pPr algn="l"/>
            <a:r>
              <a:rPr lang="zh-CN" sz="1500" b="1" dirty="0">
                <a:solidFill>
                  <a:srgbClr val="000000"/>
                </a:solidFill>
                <a:latin typeface="Zen Kaku Gothic New"/>
                <a:ea typeface="Zen Kaku Gothic New"/>
                <a:cs typeface="Zen Kaku Gothic New"/>
              </a:rPr>
              <a:t>25%の関税</a:t>
            </a:r>
          </a:p>
        </p:txBody>
      </p:sp>
      <p:sp>
        <p:nvSpPr>
          <p:cNvPr id="17" name="TextBox 17"/>
          <p:cNvSpPr txBox="1"/>
          <p:nvPr/>
        </p:nvSpPr>
        <p:spPr>
          <a:xfrm>
            <a:off x="5422011" y="4018121"/>
            <a:ext cx="5790295"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米国は2026年1月15日から対中AIチップに25%の関税を</a:t>
            </a:r>
          </a:p>
          <a:p>
            <a:pPr algn="l">
              <a:lnSpc>
                <a:spcPts val="2100"/>
              </a:lnSpc>
            </a:pPr>
            <a:r>
              <a:rPr lang="zh-CN" sz="1420" dirty="0">
                <a:solidFill>
                  <a:srgbClr val="484848"/>
                </a:solidFill>
                <a:latin typeface="Zen Kaku Gothic New"/>
                <a:ea typeface="Zen Kaku Gothic New"/>
                <a:cs typeface="Zen Kaku Gothic New"/>
              </a:rPr>
              <a:t>課しています。</a:t>
            </a:r>
          </a:p>
        </p:txBody>
      </p:sp>
      <p:sp>
        <p:nvSpPr>
          <p:cNvPr id="18" name="Rectangle 18"/>
          <p:cNvSpPr/>
          <p:nvPr/>
        </p:nvSpPr>
        <p:spPr>
          <a:xfrm>
            <a:off x="5429250" y="5391150"/>
            <a:ext cx="47625" cy="914400"/>
          </a:xfrm>
          <a:prstGeom prst="rect">
            <a:avLst/>
          </a:prstGeom>
          <a:solidFill>
            <a:srgbClr val="47BCC6"/>
          </a:solidFill>
          <a:ln>
            <a:noFill/>
          </a:ln>
        </p:spPr>
      </p:sp>
      <p:sp>
        <p:nvSpPr>
          <p:cNvPr id="19" name="TextBox 19"/>
          <p:cNvSpPr txBox="1"/>
          <p:nvPr/>
        </p:nvSpPr>
        <p:spPr>
          <a:xfrm>
            <a:off x="5631561" y="5465921"/>
            <a:ext cx="5660898" cy="8121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「オープンウェイトの禁止は主張していない」。求め</a:t>
            </a:r>
          </a:p>
          <a:p>
            <a:pPr algn="l">
              <a:lnSpc>
                <a:spcPts val="2100"/>
              </a:lnSpc>
            </a:pPr>
            <a:r>
              <a:rPr lang="zh-CN" sz="1420" dirty="0">
                <a:solidFill>
                  <a:srgbClr val="000000"/>
                </a:solidFill>
                <a:latin typeface="Zen Kaku Gothic New"/>
                <a:ea typeface="Zen Kaku Gothic New"/>
                <a:cs typeface="Zen Kaku Gothic New"/>
              </a:rPr>
              <a:t>るのは半導体の輸出規制強化、蒸留の取り締まり、共</a:t>
            </a:r>
          </a:p>
          <a:p>
            <a:pPr algn="l">
              <a:lnSpc>
                <a:spcPts val="2100"/>
              </a:lnSpc>
            </a:pPr>
            <a:r>
              <a:rPr lang="zh-CN" sz="1420" dirty="0">
                <a:solidFill>
                  <a:srgbClr val="000000"/>
                </a:solidFill>
                <a:latin typeface="Zen Kaku Gothic New"/>
                <a:ea typeface="Zen Kaku Gothic New"/>
                <a:cs typeface="Zen Kaku Gothic New"/>
              </a:rPr>
              <a:t>通の安全性テストの3点です。</a:t>
            </a:r>
          </a:p>
        </p:txBody>
      </p:sp>
      <p:sp>
        <p:nvSpPr>
          <p:cNvPr id="20" name="TextBox 20"/>
          <p:cNvSpPr txBox="1"/>
          <p:nvPr/>
        </p:nvSpPr>
        <p:spPr>
          <a:xfrm>
            <a:off x="5631561" y="6227921"/>
            <a:ext cx="5306226"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Anthropic CEO Dario Amodei（2026年7月27日）</a:t>
            </a:r>
          </a:p>
        </p:txBody>
      </p:sp>
      <p:sp>
        <p:nvSpPr>
          <p:cNvPr id="21" name="TextBox 2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2" name="TextBox 22"/>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36</a:t>
            </a:r>
          </a:p>
        </p:txBody>
      </p:sp>
    </p:spTree>
  </p:cSld>
  <p:clrMapOvr>
    <a:masterClrMapping/>
  </p:clrMapOvr>
  <p:transition xmlns:p14="http://schemas.microsoft.com/office/powerpoint/2010/main" p14:dur="400">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90505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日本とEUの制度</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1160738"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日本は</a:t>
            </a:r>
            <a:r>
              <a:rPr lang="zh-CN" sz="2480" b="1" dirty="0">
                <a:solidFill>
                  <a:srgbClr val="264DBF"/>
                </a:solidFill>
                <a:latin typeface="Zen Kaku Gothic New"/>
                <a:ea typeface="Zen Kaku Gothic New"/>
                <a:cs typeface="Zen Kaku Gothic New"/>
              </a:rPr>
              <a:t>促進</a:t>
            </a:r>
            <a:r>
              <a:rPr lang="zh-CN" sz="2480" b="1" dirty="0">
                <a:solidFill>
                  <a:srgbClr val="000000"/>
                </a:solidFill>
                <a:latin typeface="Zen Kaku Gothic New"/>
                <a:ea typeface="Zen Kaku Gothic New"/>
                <a:cs typeface="Zen Kaku Gothic New"/>
              </a:rPr>
              <a:t>に寄り、EUは期日を後ろへ動かしました。</a:t>
            </a:r>
          </a:p>
        </p:txBody>
      </p:sp>
      <p:sp>
        <p:nvSpPr>
          <p:cNvPr id="7" name="Rectangle 7"/>
          <p:cNvSpPr/>
          <p:nvPr/>
        </p:nvSpPr>
        <p:spPr>
          <a:xfrm>
            <a:off x="609600" y="2247900"/>
            <a:ext cx="5334000" cy="2762250"/>
          </a:xfrm>
          <a:prstGeom prst="roundRect">
            <a:avLst>
              <a:gd name="adj" fmla="val 3448"/>
            </a:avLst>
          </a:prstGeom>
          <a:solidFill>
            <a:srgbClr val="F3F3F3"/>
          </a:solidFill>
          <a:ln>
            <a:noFill/>
          </a:ln>
        </p:spPr>
      </p:sp>
      <p:sp>
        <p:nvSpPr>
          <p:cNvPr id="8" name="Rectangle 8"/>
          <p:cNvSpPr/>
          <p:nvPr/>
        </p:nvSpPr>
        <p:spPr>
          <a:xfrm>
            <a:off x="609600" y="2247900"/>
            <a:ext cx="5334000" cy="514350"/>
          </a:xfrm>
          <a:prstGeom prst="roundRect">
            <a:avLst>
              <a:gd name="adj" fmla="val 18519"/>
            </a:avLst>
          </a:prstGeom>
          <a:solidFill>
            <a:srgbClr val="999999"/>
          </a:solidFill>
          <a:ln>
            <a:noFill/>
          </a:ln>
        </p:spPr>
      </p:sp>
      <p:sp>
        <p:nvSpPr>
          <p:cNvPr id="9" name="Rectangle 9"/>
          <p:cNvSpPr/>
          <p:nvPr/>
        </p:nvSpPr>
        <p:spPr>
          <a:xfrm>
            <a:off x="609600" y="2571750"/>
            <a:ext cx="5334000" cy="190500"/>
          </a:xfrm>
          <a:prstGeom prst="rect">
            <a:avLst/>
          </a:prstGeom>
          <a:solidFill>
            <a:srgbClr val="999999"/>
          </a:solidFill>
          <a:ln>
            <a:noFill/>
          </a:ln>
        </p:spPr>
      </p:sp>
      <p:sp>
        <p:nvSpPr>
          <p:cNvPr id="10" name="TextBox 10"/>
          <p:cNvSpPr txBox="1"/>
          <p:nvPr/>
        </p:nvSpPr>
        <p:spPr>
          <a:xfrm>
            <a:off x="868299" y="2420779"/>
            <a:ext cx="1225753" cy="308039"/>
          </a:xfrm>
          <a:prstGeom prst="rect">
            <a:avLst/>
          </a:prstGeom>
          <a:noFill/>
          <a:ln>
            <a:noFill/>
          </a:ln>
        </p:spPr>
        <p:txBody>
          <a:bodyPr wrap="none" lIns="0" tIns="0" rIns="0" bIns="0" anchor="t" anchorCtr="0">
            <a:spAutoFit/>
          </a:bodyPr>
          <a:lstStyle/>
          <a:p>
            <a:pPr algn="l"/>
            <a:r>
              <a:rPr lang="en-US" sz="1580" b="1" dirty="0">
                <a:solidFill>
                  <a:srgbClr val="FFFFFF"/>
                </a:solidFill>
                <a:latin typeface="Zen Kaku Gothic New"/>
                <a:ea typeface="Zen Kaku Gothic New"/>
                <a:cs typeface="Zen Kaku Gothic New"/>
              </a:rPr>
              <a:t>EU AI Act</a:t>
            </a:r>
          </a:p>
        </p:txBody>
      </p:sp>
      <p:sp>
        <p:nvSpPr>
          <p:cNvPr id="11" name="TextBox 11"/>
          <p:cNvSpPr txBox="1"/>
          <p:nvPr/>
        </p:nvSpPr>
        <p:spPr>
          <a:xfrm>
            <a:off x="868680" y="3000375"/>
            <a:ext cx="531495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・透明性義務（第50条）は2026年8月2日に適用</a:t>
            </a:r>
          </a:p>
        </p:txBody>
      </p:sp>
      <p:sp>
        <p:nvSpPr>
          <p:cNvPr id="12" name="TextBox 12"/>
          <p:cNvSpPr txBox="1"/>
          <p:nvPr/>
        </p:nvSpPr>
        <p:spPr>
          <a:xfrm>
            <a:off x="868680" y="3400425"/>
            <a:ext cx="5107305"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・高リスク（Annex III）は2027年12月2日へ</a:t>
            </a:r>
          </a:p>
        </p:txBody>
      </p:sp>
      <p:sp>
        <p:nvSpPr>
          <p:cNvPr id="13" name="TextBox 13"/>
          <p:cNvSpPr txBox="1"/>
          <p:nvPr/>
        </p:nvSpPr>
        <p:spPr>
          <a:xfrm>
            <a:off x="868680" y="3800475"/>
            <a:ext cx="4498340"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・組込型（Annex I）は2028年8月2日へ</a:t>
            </a:r>
          </a:p>
        </p:txBody>
      </p:sp>
      <p:sp>
        <p:nvSpPr>
          <p:cNvPr id="14" name="TextBox 14"/>
          <p:cNvSpPr txBox="1"/>
          <p:nvPr/>
        </p:nvSpPr>
        <p:spPr>
          <a:xfrm>
            <a:off x="868680" y="4200525"/>
            <a:ext cx="5197929" cy="293370"/>
          </a:xfrm>
          <a:prstGeom prst="rect">
            <a:avLst/>
          </a:prstGeom>
          <a:noFill/>
          <a:ln>
            <a:noFill/>
          </a:ln>
        </p:spPr>
        <p:txBody>
          <a:bodyPr wrap="none" lIns="0" tIns="0" rIns="0" bIns="0" anchor="t" anchorCtr="0">
            <a:spAutoFit/>
          </a:bodyPr>
          <a:lstStyle/>
          <a:p>
            <a:pPr algn="l"/>
            <a:r>
              <a:rPr lang="zh-CN" sz="1500" dirty="0">
                <a:solidFill>
                  <a:srgbClr val="484848"/>
                </a:solidFill>
                <a:latin typeface="Zen Kaku Gothic New"/>
                <a:ea typeface="Zen Kaku Gothic New"/>
                <a:cs typeface="Zen Kaku Gothic New"/>
              </a:rPr>
              <a:t>・2026年5月6日にDigital Omnibusで暫定合意</a:t>
            </a:r>
          </a:p>
        </p:txBody>
      </p:sp>
      <p:sp>
        <p:nvSpPr>
          <p:cNvPr id="15" name="Rectangle 15"/>
          <p:cNvSpPr/>
          <p:nvPr/>
        </p:nvSpPr>
        <p:spPr>
          <a:xfrm>
            <a:off x="6248400" y="2247900"/>
            <a:ext cx="5334000" cy="2762250"/>
          </a:xfrm>
          <a:prstGeom prst="roundRect">
            <a:avLst>
              <a:gd name="adj" fmla="val 3448"/>
            </a:avLst>
          </a:prstGeom>
          <a:solidFill>
            <a:srgbClr val="EEF6F7"/>
          </a:solidFill>
          <a:ln>
            <a:noFill/>
          </a:ln>
        </p:spPr>
      </p:sp>
      <p:sp>
        <p:nvSpPr>
          <p:cNvPr id="16" name="Rectangle 16"/>
          <p:cNvSpPr/>
          <p:nvPr/>
        </p:nvSpPr>
        <p:spPr>
          <a:xfrm>
            <a:off x="6248400" y="2247900"/>
            <a:ext cx="5334000" cy="514350"/>
          </a:xfrm>
          <a:prstGeom prst="roundRect">
            <a:avLst>
              <a:gd name="adj" fmla="val 18519"/>
            </a:avLst>
          </a:prstGeom>
          <a:solidFill>
            <a:srgbClr val="47BCC6"/>
          </a:solidFill>
          <a:ln>
            <a:noFill/>
          </a:ln>
        </p:spPr>
      </p:sp>
      <p:sp>
        <p:nvSpPr>
          <p:cNvPr id="17" name="Rectangle 17"/>
          <p:cNvSpPr/>
          <p:nvPr/>
        </p:nvSpPr>
        <p:spPr>
          <a:xfrm>
            <a:off x="6248400" y="2571750"/>
            <a:ext cx="5334000" cy="190500"/>
          </a:xfrm>
          <a:prstGeom prst="rect">
            <a:avLst/>
          </a:prstGeom>
          <a:solidFill>
            <a:srgbClr val="47BCC6"/>
          </a:solidFill>
          <a:ln>
            <a:noFill/>
          </a:ln>
        </p:spPr>
      </p:sp>
      <p:sp>
        <p:nvSpPr>
          <p:cNvPr id="18" name="TextBox 18"/>
          <p:cNvSpPr txBox="1"/>
          <p:nvPr/>
        </p:nvSpPr>
        <p:spPr>
          <a:xfrm>
            <a:off x="6507099" y="2420779"/>
            <a:ext cx="3292412" cy="308039"/>
          </a:xfrm>
          <a:prstGeom prst="rect">
            <a:avLst/>
          </a:prstGeom>
          <a:noFill/>
          <a:ln>
            <a:noFill/>
          </a:ln>
        </p:spPr>
        <p:txBody>
          <a:bodyPr wrap="none" lIns="0" tIns="0" rIns="0" bIns="0" anchor="t" anchorCtr="0">
            <a:spAutoFit/>
          </a:bodyPr>
          <a:lstStyle/>
          <a:p>
            <a:pPr algn="l"/>
            <a:r>
              <a:rPr lang="zh-CN" sz="1580" b="1" dirty="0">
                <a:solidFill>
                  <a:srgbClr val="FFFFFF"/>
                </a:solidFill>
                <a:latin typeface="Zen Kaku Gothic New"/>
                <a:ea typeface="Zen Kaku Gothic New"/>
                <a:cs typeface="Zen Kaku Gothic New"/>
              </a:rPr>
              <a:t>人工知能基本計画（日本）</a:t>
            </a:r>
          </a:p>
        </p:txBody>
      </p:sp>
      <p:sp>
        <p:nvSpPr>
          <p:cNvPr id="19" name="TextBox 19"/>
          <p:cNvSpPr txBox="1"/>
          <p:nvPr/>
        </p:nvSpPr>
        <p:spPr>
          <a:xfrm>
            <a:off x="6507480" y="3000375"/>
            <a:ext cx="333375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・2025年12月23日に閣議決定</a:t>
            </a:r>
          </a:p>
        </p:txBody>
      </p:sp>
      <p:sp>
        <p:nvSpPr>
          <p:cNvPr id="20" name="TextBox 20"/>
          <p:cNvSpPr txBox="1"/>
          <p:nvPr/>
        </p:nvSpPr>
        <p:spPr>
          <a:xfrm>
            <a:off x="6507480" y="3400425"/>
            <a:ext cx="5042535"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・副題は「信頼できるAI」による日本再起</a:t>
            </a:r>
          </a:p>
        </p:txBody>
      </p:sp>
      <p:sp>
        <p:nvSpPr>
          <p:cNvPr id="21" name="TextBox 21"/>
          <p:cNvSpPr txBox="1"/>
          <p:nvPr/>
        </p:nvSpPr>
        <p:spPr>
          <a:xfrm>
            <a:off x="6507480" y="3800475"/>
            <a:ext cx="3962400"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・AI法 第18条第1項に基づく計画</a:t>
            </a:r>
          </a:p>
        </p:txBody>
      </p:sp>
      <p:sp>
        <p:nvSpPr>
          <p:cNvPr id="22" name="TextBox 22"/>
          <p:cNvSpPr txBox="1"/>
          <p:nvPr/>
        </p:nvSpPr>
        <p:spPr>
          <a:xfrm>
            <a:off x="6507480" y="4200525"/>
            <a:ext cx="4775835" cy="293370"/>
          </a:xfrm>
          <a:prstGeom prst="rect">
            <a:avLst/>
          </a:prstGeom>
          <a:noFill/>
          <a:ln>
            <a:noFill/>
          </a:ln>
        </p:spPr>
        <p:txBody>
          <a:bodyPr wrap="none" lIns="0" tIns="0" rIns="0" bIns="0" anchor="t" anchorCtr="0">
            <a:spAutoFit/>
          </a:bodyPr>
          <a:lstStyle/>
          <a:p>
            <a:pPr algn="l"/>
            <a:r>
              <a:rPr lang="zh-CN" sz="1500" dirty="0">
                <a:solidFill>
                  <a:srgbClr val="000000"/>
                </a:solidFill>
                <a:latin typeface="Zen Kaku Gothic New"/>
                <a:ea typeface="Zen Kaku Gothic New"/>
                <a:cs typeface="Zen Kaku Gothic New"/>
              </a:rPr>
              <a:t>・目標はAIを最も開発・活用しやすい国</a:t>
            </a:r>
          </a:p>
        </p:txBody>
      </p:sp>
      <p:sp>
        <p:nvSpPr>
          <p:cNvPr id="23" name="TextBox 23"/>
          <p:cNvSpPr txBox="1"/>
          <p:nvPr/>
        </p:nvSpPr>
        <p:spPr>
          <a:xfrm>
            <a:off x="601599" y="5259229"/>
            <a:ext cx="8207026"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規制の強弱より、いつ何が発効するかで社内の準備が決まります。</a:t>
            </a:r>
          </a:p>
        </p:txBody>
      </p:sp>
      <p:sp>
        <p:nvSpPr>
          <p:cNvPr id="24" name="TextBox 24"/>
          <p:cNvSpPr txBox="1"/>
          <p:nvPr/>
        </p:nvSpPr>
        <p:spPr>
          <a:xfrm>
            <a:off x="602361" y="5580221"/>
            <a:ext cx="8208944"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cao.go.jp（人工知能基本計画）、Gibson Dunn（EU Digital Omnibus）</a:t>
            </a:r>
          </a:p>
        </p:txBody>
      </p:sp>
      <p:sp>
        <p:nvSpPr>
          <p:cNvPr id="25" name="TextBox 25"/>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6" name="TextBox 26"/>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37</a:t>
            </a:r>
          </a:p>
        </p:txBody>
      </p:sp>
    </p:spTree>
  </p:cSld>
  <p:clrMapOvr>
    <a:masterClrMapping/>
  </p:clrMapOvr>
  <p:transition xmlns:p14="http://schemas.microsoft.com/office/powerpoint/2010/main" p14:dur="400">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明日から見ておくもの</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27125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見るのは順位表ではなく、</a:t>
            </a:r>
            <a:r>
              <a:rPr lang="zh-CN" sz="2480" b="1" dirty="0">
                <a:solidFill>
                  <a:srgbClr val="264DBF"/>
                </a:solidFill>
                <a:latin typeface="Zen Kaku Gothic New"/>
                <a:ea typeface="Zen Kaku Gothic New"/>
                <a:cs typeface="Zen Kaku Gothic New"/>
              </a:rPr>
              <a:t>自社の1タスク</a:t>
            </a:r>
            <a:r>
              <a:rPr lang="zh-CN" sz="2480" b="1" dirty="0">
                <a:solidFill>
                  <a:srgbClr val="000000"/>
                </a:solidFill>
                <a:latin typeface="Zen Kaku Gothic New"/>
                <a:ea typeface="Zen Kaku Gothic New"/>
                <a:cs typeface="Zen Kaku Gothic New"/>
              </a:rPr>
              <a:t>です。</a:t>
            </a:r>
          </a:p>
        </p:txBody>
      </p:sp>
      <p:sp>
        <p:nvSpPr>
          <p:cNvPr id="7" name="Polygon 7"/>
          <p:cNvSpPr/>
          <p:nvPr/>
        </p:nvSpPr>
        <p:spPr>
          <a:xfrm>
            <a:off x="619125" y="2257425"/>
            <a:ext cx="209550" cy="209550"/>
          </a:xfrm>
          <a:custGeom>
            <a:avLst/>
            <a:gdLst/>
            <a:ahLst/>
            <a:cxnLst/>
            <a:rect l="l" t="t" r="r" b="b"/>
            <a:pathLst>
              <a:path w="209550" h="209550">
                <a:moveTo>
                  <a:pt x="104775" y="0"/>
                </a:moveTo>
                <a:lnTo>
                  <a:pt x="209550" y="104775"/>
                </a:lnTo>
                <a:lnTo>
                  <a:pt x="104775" y="209550"/>
                </a:lnTo>
                <a:lnTo>
                  <a:pt x="0" y="104775"/>
                </a:lnTo>
                <a:close/>
              </a:path>
            </a:pathLst>
          </a:custGeom>
          <a:solidFill>
            <a:srgbClr val="47BCC6"/>
          </a:solidFill>
          <a:ln>
            <a:noFill/>
          </a:ln>
        </p:spPr>
      </p:sp>
      <p:sp>
        <p:nvSpPr>
          <p:cNvPr id="8" name="TextBox 8"/>
          <p:cNvSpPr txBox="1"/>
          <p:nvPr/>
        </p:nvSpPr>
        <p:spPr>
          <a:xfrm>
            <a:off x="944118" y="2250758"/>
            <a:ext cx="2305050"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自社の業務で測る</a:t>
            </a:r>
          </a:p>
        </p:txBody>
      </p:sp>
      <p:sp>
        <p:nvSpPr>
          <p:cNvPr id="9" name="TextBox 9"/>
          <p:cNvSpPr txBox="1"/>
          <p:nvPr/>
        </p:nvSpPr>
        <p:spPr>
          <a:xfrm>
            <a:off x="945261" y="2570321"/>
            <a:ext cx="1002511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自社の実データで同じ1業務を通し、時間と手戻りを記録します。公開ベンチの順位は、他社の</a:t>
            </a:r>
          </a:p>
          <a:p>
            <a:pPr algn="l">
              <a:lnSpc>
                <a:spcPts val="2100"/>
              </a:lnSpc>
            </a:pPr>
            <a:r>
              <a:rPr lang="zh-CN" sz="1420" dirty="0">
                <a:solidFill>
                  <a:srgbClr val="484848"/>
                </a:solidFill>
                <a:latin typeface="Zen Kaku Gothic New"/>
                <a:ea typeface="Zen Kaku Gothic New"/>
                <a:cs typeface="Zen Kaku Gothic New"/>
              </a:rPr>
              <a:t>課題で測った結果です。</a:t>
            </a:r>
          </a:p>
        </p:txBody>
      </p:sp>
      <p:sp>
        <p:nvSpPr>
          <p:cNvPr id="10" name="Polygon 10"/>
          <p:cNvSpPr/>
          <p:nvPr/>
        </p:nvSpPr>
        <p:spPr>
          <a:xfrm>
            <a:off x="619125" y="3162300"/>
            <a:ext cx="209550" cy="209550"/>
          </a:xfrm>
          <a:custGeom>
            <a:avLst/>
            <a:gdLst/>
            <a:ahLst/>
            <a:cxnLst/>
            <a:rect l="l" t="t" r="r" b="b"/>
            <a:pathLst>
              <a:path w="209550" h="209550">
                <a:moveTo>
                  <a:pt x="104775" y="0"/>
                </a:moveTo>
                <a:lnTo>
                  <a:pt x="209550" y="104775"/>
                </a:lnTo>
                <a:lnTo>
                  <a:pt x="104775" y="209550"/>
                </a:lnTo>
                <a:lnTo>
                  <a:pt x="0" y="104775"/>
                </a:lnTo>
                <a:close/>
              </a:path>
            </a:pathLst>
          </a:custGeom>
          <a:solidFill>
            <a:srgbClr val="47BCC6"/>
          </a:solidFill>
          <a:ln>
            <a:noFill/>
          </a:ln>
        </p:spPr>
      </p:sp>
      <p:sp>
        <p:nvSpPr>
          <p:cNvPr id="11" name="TextBox 11"/>
          <p:cNvSpPr txBox="1"/>
          <p:nvPr/>
        </p:nvSpPr>
        <p:spPr>
          <a:xfrm>
            <a:off x="944118" y="3155632"/>
            <a:ext cx="2748405"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1タスクいくらで見る</a:t>
            </a:r>
          </a:p>
        </p:txBody>
      </p:sp>
      <p:sp>
        <p:nvSpPr>
          <p:cNvPr id="12" name="TextBox 12"/>
          <p:cNvSpPr txBox="1"/>
          <p:nvPr/>
        </p:nvSpPr>
        <p:spPr>
          <a:xfrm>
            <a:off x="945261" y="3475196"/>
            <a:ext cx="1026037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比べるのは1件あたりの費用です。単価が安いモデルでも、遅くて再試行が増えれば逆転します。</a:t>
            </a:r>
          </a:p>
        </p:txBody>
      </p:sp>
      <p:sp>
        <p:nvSpPr>
          <p:cNvPr id="13" name="Polygon 13"/>
          <p:cNvSpPr/>
          <p:nvPr/>
        </p:nvSpPr>
        <p:spPr>
          <a:xfrm>
            <a:off x="619125" y="3800475"/>
            <a:ext cx="209550" cy="209550"/>
          </a:xfrm>
          <a:custGeom>
            <a:avLst/>
            <a:gdLst/>
            <a:ahLst/>
            <a:cxnLst/>
            <a:rect l="l" t="t" r="r" b="b"/>
            <a:pathLst>
              <a:path w="209550" h="209550">
                <a:moveTo>
                  <a:pt x="104775" y="0"/>
                </a:moveTo>
                <a:lnTo>
                  <a:pt x="209550" y="104775"/>
                </a:lnTo>
                <a:lnTo>
                  <a:pt x="104775" y="209550"/>
                </a:lnTo>
                <a:lnTo>
                  <a:pt x="0" y="104775"/>
                </a:lnTo>
                <a:close/>
              </a:path>
            </a:pathLst>
          </a:custGeom>
          <a:solidFill>
            <a:srgbClr val="47BCC6"/>
          </a:solidFill>
          <a:ln>
            <a:noFill/>
          </a:ln>
        </p:spPr>
      </p:sp>
      <p:sp>
        <p:nvSpPr>
          <p:cNvPr id="14" name="TextBox 14"/>
          <p:cNvSpPr txBox="1"/>
          <p:nvPr/>
        </p:nvSpPr>
        <p:spPr>
          <a:xfrm>
            <a:off x="944118" y="3793808"/>
            <a:ext cx="3892548"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3か月で入れ替わる前提で作る</a:t>
            </a:r>
          </a:p>
        </p:txBody>
      </p:sp>
      <p:sp>
        <p:nvSpPr>
          <p:cNvPr id="15" name="TextBox 15"/>
          <p:cNvSpPr txBox="1"/>
          <p:nvPr/>
        </p:nvSpPr>
        <p:spPr>
          <a:xfrm>
            <a:off x="945261" y="4113371"/>
            <a:ext cx="82488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モデル名を手順書やコードに埋め込まず、差し替えられる形にしておきます。</a:t>
            </a:r>
          </a:p>
        </p:txBody>
      </p:sp>
      <p:sp>
        <p:nvSpPr>
          <p:cNvPr id="16" name="Polygon 16"/>
          <p:cNvSpPr/>
          <p:nvPr/>
        </p:nvSpPr>
        <p:spPr>
          <a:xfrm>
            <a:off x="619125" y="4438650"/>
            <a:ext cx="209550" cy="209550"/>
          </a:xfrm>
          <a:custGeom>
            <a:avLst/>
            <a:gdLst/>
            <a:ahLst/>
            <a:cxnLst/>
            <a:rect l="l" t="t" r="r" b="b"/>
            <a:pathLst>
              <a:path w="209550" h="209550">
                <a:moveTo>
                  <a:pt x="104775" y="0"/>
                </a:moveTo>
                <a:lnTo>
                  <a:pt x="209550" y="104775"/>
                </a:lnTo>
                <a:lnTo>
                  <a:pt x="104775" y="209550"/>
                </a:lnTo>
                <a:lnTo>
                  <a:pt x="0" y="104775"/>
                </a:lnTo>
                <a:close/>
              </a:path>
            </a:pathLst>
          </a:custGeom>
          <a:solidFill>
            <a:srgbClr val="47BCC6"/>
          </a:solidFill>
          <a:ln>
            <a:noFill/>
          </a:ln>
        </p:spPr>
      </p:sp>
      <p:sp>
        <p:nvSpPr>
          <p:cNvPr id="17" name="TextBox 17"/>
          <p:cNvSpPr txBox="1"/>
          <p:nvPr/>
        </p:nvSpPr>
        <p:spPr>
          <a:xfrm>
            <a:off x="944118" y="4431982"/>
            <a:ext cx="5823290" cy="322707"/>
          </a:xfrm>
          <a:prstGeom prst="rect">
            <a:avLst/>
          </a:prstGeom>
          <a:noFill/>
          <a:ln>
            <a:noFill/>
          </a:ln>
        </p:spPr>
        <p:txBody>
          <a:bodyPr wrap="none" lIns="0" tIns="0" rIns="0" bIns="0" anchor="t" anchorCtr="0">
            <a:spAutoFit/>
          </a:bodyPr>
          <a:lstStyle/>
          <a:p>
            <a:pPr algn="l"/>
            <a:r>
              <a:rPr lang="zh-CN" sz="1650" b="1" dirty="0">
                <a:solidFill>
                  <a:srgbClr val="000000"/>
                </a:solidFill>
                <a:latin typeface="Zen Kaku Gothic New"/>
                <a:ea typeface="Zen Kaku Gothic New"/>
                <a:cs typeface="Zen Kaku Gothic New"/>
              </a:rPr>
              <a:t>AIを走らせる環境の外向き通信を確認する</a:t>
            </a:r>
          </a:p>
        </p:txBody>
      </p:sp>
      <p:sp>
        <p:nvSpPr>
          <p:cNvPr id="18" name="TextBox 18"/>
          <p:cNvSpPr txBox="1"/>
          <p:nvPr/>
        </p:nvSpPr>
        <p:spPr>
          <a:xfrm>
            <a:off x="945261" y="4751546"/>
            <a:ext cx="10025110"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評価用の環境に外向きの経路が1つ残っているだけで、事故は起きています。自社の検証環境も</a:t>
            </a:r>
          </a:p>
          <a:p>
            <a:pPr algn="l">
              <a:lnSpc>
                <a:spcPts val="2100"/>
              </a:lnSpc>
            </a:pPr>
            <a:r>
              <a:rPr lang="zh-CN" sz="1420" dirty="0">
                <a:solidFill>
                  <a:srgbClr val="484848"/>
                </a:solidFill>
                <a:latin typeface="Zen Kaku Gothic New"/>
                <a:ea typeface="Zen Kaku Gothic New"/>
                <a:cs typeface="Zen Kaku Gothic New"/>
              </a:rPr>
              <a:t>同じ確認が要ります。</a:t>
            </a:r>
          </a:p>
        </p:txBody>
      </p:sp>
      <p:sp>
        <p:nvSpPr>
          <p:cNvPr id="19" name="Rectangle 19"/>
          <p:cNvSpPr/>
          <p:nvPr/>
        </p:nvSpPr>
        <p:spPr>
          <a:xfrm>
            <a:off x="609600" y="5657850"/>
            <a:ext cx="10972800" cy="723900"/>
          </a:xfrm>
          <a:prstGeom prst="roundRect">
            <a:avLst>
              <a:gd name="adj" fmla="val 7895"/>
            </a:avLst>
          </a:prstGeom>
          <a:solidFill>
            <a:srgbClr val="EEF6F7"/>
          </a:solidFill>
          <a:ln>
            <a:noFill/>
          </a:ln>
        </p:spPr>
      </p:sp>
      <p:sp>
        <p:nvSpPr>
          <p:cNvPr id="20" name="Rectangle 20"/>
          <p:cNvSpPr/>
          <p:nvPr/>
        </p:nvSpPr>
        <p:spPr>
          <a:xfrm>
            <a:off x="609600" y="5657850"/>
            <a:ext cx="47625" cy="723900"/>
          </a:xfrm>
          <a:prstGeom prst="rect">
            <a:avLst/>
          </a:prstGeom>
          <a:solidFill>
            <a:srgbClr val="264DBF"/>
          </a:solidFill>
          <a:ln>
            <a:noFill/>
          </a:ln>
        </p:spPr>
      </p:sp>
      <p:sp>
        <p:nvSpPr>
          <p:cNvPr id="21" name="TextBox 21"/>
          <p:cNvSpPr txBox="1"/>
          <p:nvPr/>
        </p:nvSpPr>
        <p:spPr>
          <a:xfrm>
            <a:off x="811530" y="5762625"/>
            <a:ext cx="2355532"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測り方を決めておく</a:t>
            </a:r>
          </a:p>
        </p:txBody>
      </p:sp>
      <p:sp>
        <p:nvSpPr>
          <p:cNvPr id="22" name="TextBox 22"/>
          <p:cNvSpPr txBox="1"/>
          <p:nvPr/>
        </p:nvSpPr>
        <p:spPr>
          <a:xfrm>
            <a:off x="811911" y="6037421"/>
            <a:ext cx="9789843"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評価の記録先と担当を先に決めておくと、次のモデルが出たときの比較が1日で終わります。</a:t>
            </a:r>
          </a:p>
        </p:txBody>
      </p:sp>
      <p:sp>
        <p:nvSpPr>
          <p:cNvPr id="23" name="TextBox 2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4" name="TextBox 2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38</a:t>
            </a:r>
          </a:p>
        </p:txBody>
      </p:sp>
    </p:spTree>
  </p:cSld>
  <p:clrMapOvr>
    <a:masterClrMapping/>
  </p:clrMapOvr>
  <p:transition xmlns:p14="http://schemas.microsoft.com/office/powerpoint/2010/main" p14:dur="400">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655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出典一覧 1/3</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9035272"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数字の出どころは、</a:t>
            </a:r>
            <a:r>
              <a:rPr lang="zh-CN" sz="2480" b="1" dirty="0">
                <a:solidFill>
                  <a:srgbClr val="264DBF"/>
                </a:solidFill>
                <a:latin typeface="Zen Kaku Gothic New"/>
                <a:ea typeface="Zen Kaku Gothic New"/>
                <a:cs typeface="Zen Kaku Gothic New"/>
              </a:rPr>
              <a:t>この一覧</a:t>
            </a:r>
            <a:r>
              <a:rPr lang="zh-CN" sz="2480" b="1" dirty="0">
                <a:solidFill>
                  <a:srgbClr val="000000"/>
                </a:solidFill>
                <a:latin typeface="Zen Kaku Gothic New"/>
                <a:ea typeface="Zen Kaku Gothic New"/>
                <a:cs typeface="Zen Kaku Gothic New"/>
              </a:rPr>
              <a:t>からたどれます。</a:t>
            </a:r>
          </a:p>
        </p:txBody>
      </p:sp>
      <p:sp>
        <p:nvSpPr>
          <p:cNvPr id="7" name="Rectangle 7"/>
          <p:cNvSpPr/>
          <p:nvPr/>
        </p:nvSpPr>
        <p:spPr>
          <a:xfrm>
            <a:off x="609600" y="2247900"/>
            <a:ext cx="10972800" cy="419100"/>
          </a:xfrm>
          <a:prstGeom prst="rect">
            <a:avLst/>
          </a:prstGeom>
          <a:solidFill>
            <a:srgbClr val="0B2E33"/>
          </a:solidFill>
          <a:ln>
            <a:noFill/>
          </a:ln>
        </p:spPr>
      </p:sp>
      <p:sp>
        <p:nvSpPr>
          <p:cNvPr id="8" name="TextBox 8"/>
          <p:cNvSpPr txBox="1"/>
          <p:nvPr/>
        </p:nvSpPr>
        <p:spPr>
          <a:xfrm>
            <a:off x="773811" y="2370296"/>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ドメイン</a:t>
            </a:r>
          </a:p>
        </p:txBody>
      </p:sp>
      <p:sp>
        <p:nvSpPr>
          <p:cNvPr id="9" name="TextBox 9"/>
          <p:cNvSpPr txBox="1"/>
          <p:nvPr/>
        </p:nvSpPr>
        <p:spPr>
          <a:xfrm>
            <a:off x="5250561" y="2370296"/>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何の出典か</a:t>
            </a:r>
          </a:p>
        </p:txBody>
      </p:sp>
      <p:sp>
        <p:nvSpPr>
          <p:cNvPr id="10" name="Rectangle 10"/>
          <p:cNvSpPr/>
          <p:nvPr/>
        </p:nvSpPr>
        <p:spPr>
          <a:xfrm>
            <a:off x="609600" y="2667000"/>
            <a:ext cx="10972800" cy="457200"/>
          </a:xfrm>
          <a:prstGeom prst="rect">
            <a:avLst/>
          </a:prstGeom>
          <a:solidFill>
            <a:srgbClr val="FFFFFF"/>
          </a:solidFill>
          <a:ln>
            <a:noFill/>
          </a:ln>
        </p:spPr>
      </p:sp>
      <p:sp>
        <p:nvSpPr>
          <p:cNvPr id="11" name="TextBox 11"/>
          <p:cNvSpPr txBox="1"/>
          <p:nvPr/>
        </p:nvSpPr>
        <p:spPr>
          <a:xfrm>
            <a:off x="773811" y="2798921"/>
            <a:ext cx="2435381"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artificialanalysis.ai</a:t>
            </a:r>
          </a:p>
        </p:txBody>
      </p:sp>
      <p:sp>
        <p:nvSpPr>
          <p:cNvPr id="12" name="TextBox 12"/>
          <p:cNvSpPr txBox="1"/>
          <p:nvPr/>
        </p:nvSpPr>
        <p:spPr>
          <a:xfrm>
            <a:off x="5250561" y="2798921"/>
            <a:ext cx="536523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知能指数、出力速度、ブレンド単価、GDPval-AA</a:t>
            </a:r>
          </a:p>
        </p:txBody>
      </p:sp>
      <p:sp>
        <p:nvSpPr>
          <p:cNvPr id="13" name="Rectangle 13"/>
          <p:cNvSpPr/>
          <p:nvPr/>
        </p:nvSpPr>
        <p:spPr>
          <a:xfrm>
            <a:off x="609600" y="3124200"/>
            <a:ext cx="10972800" cy="457200"/>
          </a:xfrm>
          <a:prstGeom prst="rect">
            <a:avLst/>
          </a:prstGeom>
          <a:solidFill>
            <a:srgbClr val="F7F9FA"/>
          </a:solidFill>
          <a:ln>
            <a:noFill/>
          </a:ln>
        </p:spPr>
      </p:sp>
      <p:sp>
        <p:nvSpPr>
          <p:cNvPr id="14" name="TextBox 14"/>
          <p:cNvSpPr txBox="1"/>
          <p:nvPr/>
        </p:nvSpPr>
        <p:spPr>
          <a:xfrm>
            <a:off x="773811" y="3256121"/>
            <a:ext cx="439927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epoch.ai、metr.org、swebench.com</a:t>
            </a:r>
          </a:p>
        </p:txBody>
      </p:sp>
      <p:sp>
        <p:nvSpPr>
          <p:cNvPr id="15" name="TextBox 15"/>
          <p:cNvSpPr txBox="1"/>
          <p:nvPr/>
        </p:nvSpPr>
        <p:spPr>
          <a:xfrm>
            <a:off x="5250561" y="3256121"/>
            <a:ext cx="503462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ECI差、時間ホライズン、SWE-bench Verified</a:t>
            </a:r>
          </a:p>
        </p:txBody>
      </p:sp>
      <p:sp>
        <p:nvSpPr>
          <p:cNvPr id="16" name="Rectangle 16"/>
          <p:cNvSpPr/>
          <p:nvPr/>
        </p:nvSpPr>
        <p:spPr>
          <a:xfrm>
            <a:off x="609600" y="3581400"/>
            <a:ext cx="10972800" cy="457200"/>
          </a:xfrm>
          <a:prstGeom prst="rect">
            <a:avLst/>
          </a:prstGeom>
          <a:solidFill>
            <a:srgbClr val="FFFFFF"/>
          </a:solidFill>
          <a:ln>
            <a:noFill/>
          </a:ln>
        </p:spPr>
      </p:sp>
      <p:sp>
        <p:nvSpPr>
          <p:cNvPr id="17" name="TextBox 17"/>
          <p:cNvSpPr txBox="1"/>
          <p:nvPr/>
        </p:nvSpPr>
        <p:spPr>
          <a:xfrm>
            <a:off x="773811" y="3713321"/>
            <a:ext cx="467101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anthropic.com、claude.com、kimi.com</a:t>
            </a:r>
          </a:p>
        </p:txBody>
      </p:sp>
      <p:sp>
        <p:nvSpPr>
          <p:cNvPr id="18" name="TextBox 18"/>
          <p:cNvSpPr txBox="1"/>
          <p:nvPr/>
        </p:nvSpPr>
        <p:spPr>
          <a:xfrm>
            <a:off x="5250561" y="3713321"/>
            <a:ext cx="528404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 Design、計算資源の提携、Kimi K3 の料金</a:t>
            </a:r>
          </a:p>
        </p:txBody>
      </p:sp>
      <p:sp>
        <p:nvSpPr>
          <p:cNvPr id="19" name="Rectangle 19"/>
          <p:cNvSpPr/>
          <p:nvPr/>
        </p:nvSpPr>
        <p:spPr>
          <a:xfrm>
            <a:off x="609600" y="4038600"/>
            <a:ext cx="10972800" cy="457200"/>
          </a:xfrm>
          <a:prstGeom prst="rect">
            <a:avLst/>
          </a:prstGeom>
          <a:solidFill>
            <a:srgbClr val="F7F9FA"/>
          </a:solidFill>
          <a:ln>
            <a:noFill/>
          </a:ln>
        </p:spPr>
      </p:sp>
      <p:sp>
        <p:nvSpPr>
          <p:cNvPr id="20" name="TextBox 20"/>
          <p:cNvSpPr txBox="1"/>
          <p:nvPr/>
        </p:nvSpPr>
        <p:spPr>
          <a:xfrm>
            <a:off x="773811" y="4170521"/>
            <a:ext cx="3522316"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huggingface.co/meta-models</a:t>
            </a:r>
          </a:p>
        </p:txBody>
      </p:sp>
      <p:sp>
        <p:nvSpPr>
          <p:cNvPr id="21" name="TextBox 21"/>
          <p:cNvSpPr txBox="1"/>
          <p:nvPr/>
        </p:nvSpPr>
        <p:spPr>
          <a:xfrm>
            <a:off x="5250561" y="4170521"/>
            <a:ext cx="497817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Muse Glimmer 30B のモデルカードと配布条件</a:t>
            </a:r>
          </a:p>
        </p:txBody>
      </p:sp>
      <p:sp>
        <p:nvSpPr>
          <p:cNvPr id="22" name="Rectangle 22"/>
          <p:cNvSpPr/>
          <p:nvPr/>
        </p:nvSpPr>
        <p:spPr>
          <a:xfrm>
            <a:off x="609600" y="4495800"/>
            <a:ext cx="10972800" cy="457200"/>
          </a:xfrm>
          <a:prstGeom prst="rect">
            <a:avLst/>
          </a:prstGeom>
          <a:solidFill>
            <a:srgbClr val="FFFFFF"/>
          </a:solidFill>
          <a:ln>
            <a:noFill/>
          </a:ln>
        </p:spPr>
      </p:sp>
      <p:sp>
        <p:nvSpPr>
          <p:cNvPr id="23" name="TextBox 23"/>
          <p:cNvSpPr txBox="1"/>
          <p:nvPr/>
        </p:nvSpPr>
        <p:spPr>
          <a:xfrm>
            <a:off x="773811" y="4627721"/>
            <a:ext cx="439927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gdconf.com、newsroom-deezer.com</a:t>
            </a:r>
          </a:p>
        </p:txBody>
      </p:sp>
      <p:sp>
        <p:nvSpPr>
          <p:cNvPr id="24" name="TextBox 24"/>
          <p:cNvSpPr txBox="1"/>
          <p:nvPr/>
        </p:nvSpPr>
        <p:spPr>
          <a:xfrm>
            <a:off x="5250561" y="4627721"/>
            <a:ext cx="424929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ゲーム開発者調査と音楽配信の投稿状況</a:t>
            </a:r>
          </a:p>
        </p:txBody>
      </p:sp>
      <p:sp>
        <p:nvSpPr>
          <p:cNvPr id="25" name="Rectangle 25"/>
          <p:cNvSpPr/>
          <p:nvPr/>
        </p:nvSpPr>
        <p:spPr>
          <a:xfrm>
            <a:off x="609600" y="4953000"/>
            <a:ext cx="10972800" cy="457200"/>
          </a:xfrm>
          <a:prstGeom prst="rect">
            <a:avLst/>
          </a:prstGeom>
          <a:solidFill>
            <a:srgbClr val="F7F9FA"/>
          </a:solidFill>
          <a:ln>
            <a:noFill/>
          </a:ln>
        </p:spPr>
      </p:sp>
      <p:sp>
        <p:nvSpPr>
          <p:cNvPr id="26" name="TextBox 26"/>
          <p:cNvSpPr txBox="1"/>
          <p:nvPr/>
        </p:nvSpPr>
        <p:spPr>
          <a:xfrm>
            <a:off x="773811" y="5084921"/>
            <a:ext cx="474511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panasonic.com、rc.persol-group.co.jp</a:t>
            </a:r>
          </a:p>
        </p:txBody>
      </p:sp>
      <p:sp>
        <p:nvSpPr>
          <p:cNvPr id="27" name="TextBox 27"/>
          <p:cNvSpPr txBox="1"/>
          <p:nvPr/>
        </p:nvSpPr>
        <p:spPr>
          <a:xfrm>
            <a:off x="5250561" y="5084921"/>
            <a:ext cx="471982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国内事例の削減時間、はたらき方の実態調査</a:t>
            </a:r>
          </a:p>
        </p:txBody>
      </p:sp>
      <p:sp>
        <p:nvSpPr>
          <p:cNvPr id="28" name="Rectangle 28"/>
          <p:cNvSpPr/>
          <p:nvPr/>
        </p:nvSpPr>
        <p:spPr>
          <a:xfrm>
            <a:off x="609600" y="5410200"/>
            <a:ext cx="10972800" cy="457200"/>
          </a:xfrm>
          <a:prstGeom prst="rect">
            <a:avLst/>
          </a:prstGeom>
          <a:solidFill>
            <a:srgbClr val="FFFFFF"/>
          </a:solidFill>
          <a:ln>
            <a:noFill/>
          </a:ln>
        </p:spPr>
      </p:sp>
      <p:sp>
        <p:nvSpPr>
          <p:cNvPr id="29" name="TextBox 29"/>
          <p:cNvSpPr txBox="1"/>
          <p:nvPr/>
        </p:nvSpPr>
        <p:spPr>
          <a:xfrm>
            <a:off x="773811" y="5542121"/>
            <a:ext cx="3324692"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artificialintelligenceact.eu</a:t>
            </a:r>
          </a:p>
        </p:txBody>
      </p:sp>
      <p:sp>
        <p:nvSpPr>
          <p:cNvPr id="30" name="TextBox 30"/>
          <p:cNvSpPr txBox="1"/>
          <p:nvPr/>
        </p:nvSpPr>
        <p:spPr>
          <a:xfrm>
            <a:off x="5250561" y="5542121"/>
            <a:ext cx="397964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EU AI法 第50条の透明性義務と罰則</a:t>
            </a:r>
          </a:p>
        </p:txBody>
      </p:sp>
      <p:sp>
        <p:nvSpPr>
          <p:cNvPr id="31" name="Line 31"/>
          <p:cNvSpPr/>
          <p:nvPr/>
        </p:nvSpPr>
        <p:spPr>
          <a:xfrm>
            <a:off x="5086350" y="2667000"/>
            <a:ext cx="9525" cy="3200400"/>
          </a:xfrm>
          <a:custGeom>
            <a:avLst/>
            <a:gdLst/>
            <a:ahLst/>
            <a:cxnLst/>
            <a:rect l="l" t="t" r="r" b="b"/>
            <a:pathLst>
              <a:path w="9525" h="3200400">
                <a:moveTo>
                  <a:pt x="0" y="0"/>
                </a:moveTo>
                <a:lnTo>
                  <a:pt x="0" y="3200400"/>
                </a:lnTo>
              </a:path>
            </a:pathLst>
          </a:custGeom>
          <a:noFill/>
          <a:ln w="9525">
            <a:solidFill>
              <a:srgbClr val="E3E7EA"/>
            </a:solidFill>
          </a:ln>
        </p:spPr>
      </p:sp>
      <p:sp>
        <p:nvSpPr>
          <p:cNvPr id="32" name="Rectangle 32"/>
          <p:cNvSpPr/>
          <p:nvPr/>
        </p:nvSpPr>
        <p:spPr>
          <a:xfrm>
            <a:off x="609600" y="2667000"/>
            <a:ext cx="10972800" cy="3200400"/>
          </a:xfrm>
          <a:prstGeom prst="rect">
            <a:avLst/>
          </a:prstGeom>
          <a:noFill/>
          <a:ln w="9525">
            <a:solidFill>
              <a:srgbClr val="E3E7EA"/>
            </a:solidFill>
          </a:ln>
        </p:spPr>
      </p:sp>
      <p:sp>
        <p:nvSpPr>
          <p:cNvPr id="33" name="TextBox 33"/>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4" name="TextBox 34"/>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39</a:t>
            </a:r>
          </a:p>
        </p:txBody>
      </p:sp>
    </p:spTree>
  </p:cSld>
  <p:clrMapOvr>
    <a:masterClrMapping/>
  </p:clrMapOvr>
  <p:transition xmlns:p14="http://schemas.microsoft.com/office/powerpoint/2010/main" p14:dur="400">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6614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この資料の見方</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5173790"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数字はすべて</a:t>
            </a:r>
            <a:r>
              <a:rPr lang="zh-CN" sz="2480" b="1" dirty="0">
                <a:solidFill>
                  <a:srgbClr val="264DBF"/>
                </a:solidFill>
                <a:latin typeface="Zen Kaku Gothic New"/>
                <a:ea typeface="Zen Kaku Gothic New"/>
                <a:cs typeface="Zen Kaku Gothic New"/>
              </a:rPr>
              <a:t>公表値</a:t>
            </a:r>
            <a:r>
              <a:rPr lang="zh-CN" sz="2480" b="1" dirty="0">
                <a:solidFill>
                  <a:srgbClr val="000000"/>
                </a:solidFill>
                <a:latin typeface="Zen Kaku Gothic New"/>
                <a:ea typeface="Zen Kaku Gothic New"/>
                <a:cs typeface="Zen Kaku Gothic New"/>
              </a:rPr>
              <a:t>です。</a:t>
            </a:r>
          </a:p>
        </p:txBody>
      </p:sp>
      <p:sp>
        <p:nvSpPr>
          <p:cNvPr id="7" name="Polygon 7"/>
          <p:cNvSpPr/>
          <p:nvPr/>
        </p:nvSpPr>
        <p:spPr>
          <a:xfrm>
            <a:off x="600075" y="2124075"/>
            <a:ext cx="209550" cy="209550"/>
          </a:xfrm>
          <a:custGeom>
            <a:avLst/>
            <a:gdLst/>
            <a:ahLst/>
            <a:cxnLst/>
            <a:rect l="l" t="t" r="r" b="b"/>
            <a:pathLst>
              <a:path w="209550" h="209550">
                <a:moveTo>
                  <a:pt x="104775" y="0"/>
                </a:moveTo>
                <a:lnTo>
                  <a:pt x="209550" y="104775"/>
                </a:lnTo>
                <a:lnTo>
                  <a:pt x="104775" y="209550"/>
                </a:lnTo>
                <a:lnTo>
                  <a:pt x="0" y="104775"/>
                </a:lnTo>
                <a:close/>
              </a:path>
            </a:pathLst>
          </a:custGeom>
          <a:solidFill>
            <a:srgbClr val="47BCC6"/>
          </a:solidFill>
          <a:ln>
            <a:noFill/>
          </a:ln>
        </p:spPr>
      </p:sp>
      <p:sp>
        <p:nvSpPr>
          <p:cNvPr id="8" name="TextBox 8"/>
          <p:cNvSpPr txBox="1"/>
          <p:nvPr/>
        </p:nvSpPr>
        <p:spPr>
          <a:xfrm>
            <a:off x="925449" y="2125504"/>
            <a:ext cx="4043255"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すべて2026年7月時点の断面です</a:t>
            </a:r>
          </a:p>
        </p:txBody>
      </p:sp>
      <p:sp>
        <p:nvSpPr>
          <p:cNvPr id="9" name="TextBox 9"/>
          <p:cNvSpPr txBox="1"/>
          <p:nvPr/>
        </p:nvSpPr>
        <p:spPr>
          <a:xfrm>
            <a:off x="926211" y="2436971"/>
            <a:ext cx="9319308"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モデルの順位もベンチマークの構成も数か月で入れ替わります。</a:t>
            </a:r>
          </a:p>
          <a:p>
            <a:pPr algn="l">
              <a:lnSpc>
                <a:spcPts val="2100"/>
              </a:lnSpc>
            </a:pPr>
            <a:r>
              <a:rPr lang="zh-CN" sz="1420" dirty="0">
                <a:solidFill>
                  <a:srgbClr val="484848"/>
                </a:solidFill>
                <a:latin typeface="Zen Kaku Gothic New"/>
                <a:ea typeface="Zen Kaku Gothic New"/>
                <a:cs typeface="Zen Kaku Gothic New"/>
              </a:rPr>
              <a:t>第4章の総合指標の表は継続更新されるので、投影日の数字は違う前提で見てください。</a:t>
            </a:r>
          </a:p>
        </p:txBody>
      </p:sp>
      <p:sp>
        <p:nvSpPr>
          <p:cNvPr id="10" name="Polygon 10"/>
          <p:cNvSpPr/>
          <p:nvPr/>
        </p:nvSpPr>
        <p:spPr>
          <a:xfrm>
            <a:off x="600075" y="3038475"/>
            <a:ext cx="209550" cy="209550"/>
          </a:xfrm>
          <a:custGeom>
            <a:avLst/>
            <a:gdLst/>
            <a:ahLst/>
            <a:cxnLst/>
            <a:rect l="l" t="t" r="r" b="b"/>
            <a:pathLst>
              <a:path w="209550" h="209550">
                <a:moveTo>
                  <a:pt x="104775" y="0"/>
                </a:moveTo>
                <a:lnTo>
                  <a:pt x="209550" y="104775"/>
                </a:lnTo>
                <a:lnTo>
                  <a:pt x="104775" y="209550"/>
                </a:lnTo>
                <a:lnTo>
                  <a:pt x="0" y="104775"/>
                </a:lnTo>
                <a:close/>
              </a:path>
            </a:pathLst>
          </a:custGeom>
          <a:solidFill>
            <a:srgbClr val="47BCC6"/>
          </a:solidFill>
          <a:ln>
            <a:noFill/>
          </a:ln>
        </p:spPr>
      </p:sp>
      <p:sp>
        <p:nvSpPr>
          <p:cNvPr id="11" name="TextBox 11"/>
          <p:cNvSpPr txBox="1"/>
          <p:nvPr/>
        </p:nvSpPr>
        <p:spPr>
          <a:xfrm>
            <a:off x="925449" y="3039904"/>
            <a:ext cx="4657582"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数値には基準日と出典を添えています</a:t>
            </a:r>
          </a:p>
        </p:txBody>
      </p:sp>
      <p:sp>
        <p:nvSpPr>
          <p:cNvPr id="12" name="TextBox 12"/>
          <p:cNvSpPr txBox="1"/>
          <p:nvPr/>
        </p:nvSpPr>
        <p:spPr>
          <a:xfrm>
            <a:off x="926211" y="3351371"/>
            <a:ext cx="9978057"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同じ指標でも測った日と足場が違えば値が変わります。SWE-bench Verifiedは公式ハーネスで</a:t>
            </a:r>
          </a:p>
          <a:p>
            <a:pPr algn="l">
              <a:lnSpc>
                <a:spcPts val="2100"/>
              </a:lnSpc>
            </a:pPr>
            <a:r>
              <a:rPr lang="zh-CN" sz="1420" dirty="0">
                <a:solidFill>
                  <a:srgbClr val="484848"/>
                </a:solidFill>
                <a:latin typeface="Zen Kaku Gothic New"/>
                <a:ea typeface="Zen Kaku Gothic New"/>
                <a:cs typeface="Zen Kaku Gothic New"/>
              </a:rPr>
              <a:t>76.80%（2026年2月17日）ですが、ベンダー自己申告では90%台が出回っています。</a:t>
            </a:r>
          </a:p>
        </p:txBody>
      </p:sp>
      <p:sp>
        <p:nvSpPr>
          <p:cNvPr id="13" name="Polygon 13"/>
          <p:cNvSpPr/>
          <p:nvPr/>
        </p:nvSpPr>
        <p:spPr>
          <a:xfrm>
            <a:off x="600075" y="3952875"/>
            <a:ext cx="209550" cy="209550"/>
          </a:xfrm>
          <a:custGeom>
            <a:avLst/>
            <a:gdLst/>
            <a:ahLst/>
            <a:cxnLst/>
            <a:rect l="l" t="t" r="r" b="b"/>
            <a:pathLst>
              <a:path w="209550" h="209550">
                <a:moveTo>
                  <a:pt x="104775" y="0"/>
                </a:moveTo>
                <a:lnTo>
                  <a:pt x="209550" y="104775"/>
                </a:lnTo>
                <a:lnTo>
                  <a:pt x="104775" y="209550"/>
                </a:lnTo>
                <a:lnTo>
                  <a:pt x="0" y="104775"/>
                </a:lnTo>
                <a:close/>
              </a:path>
            </a:pathLst>
          </a:custGeom>
          <a:solidFill>
            <a:srgbClr val="47BCC6"/>
          </a:solidFill>
          <a:ln>
            <a:noFill/>
          </a:ln>
        </p:spPr>
      </p:sp>
      <p:sp>
        <p:nvSpPr>
          <p:cNvPr id="14" name="TextBox 14"/>
          <p:cNvSpPr txBox="1"/>
          <p:nvPr/>
        </p:nvSpPr>
        <p:spPr>
          <a:xfrm>
            <a:off x="925449" y="3954304"/>
            <a:ext cx="4384548" cy="308039"/>
          </a:xfrm>
          <a:prstGeom prst="rect">
            <a:avLst/>
          </a:prstGeom>
          <a:noFill/>
          <a:ln>
            <a:noFill/>
          </a:ln>
        </p:spPr>
        <p:txBody>
          <a:bodyPr wrap="none" lIns="0" tIns="0" rIns="0" bIns="0" anchor="t" anchorCtr="0">
            <a:spAutoFit/>
          </a:bodyPr>
          <a:lstStyle/>
          <a:p>
            <a:pPr algn="l"/>
            <a:r>
              <a:rPr lang="zh-CN" sz="1580" b="1" dirty="0">
                <a:solidFill>
                  <a:srgbClr val="000000"/>
                </a:solidFill>
                <a:latin typeface="Zen Kaku Gothic New"/>
                <a:ea typeface="Zen Kaku Gothic New"/>
                <a:cs typeface="Zen Kaku Gothic New"/>
              </a:rPr>
              <a:t>報道が食い違う数値は断定しません</a:t>
            </a:r>
          </a:p>
        </p:txBody>
      </p:sp>
      <p:sp>
        <p:nvSpPr>
          <p:cNvPr id="15" name="TextBox 15"/>
          <p:cNvSpPr txBox="1"/>
          <p:nvPr/>
        </p:nvSpPr>
        <p:spPr>
          <a:xfrm>
            <a:off x="926211" y="4265771"/>
            <a:ext cx="9613392" cy="545402"/>
          </a:xfrm>
          <a:prstGeom prst="rect">
            <a:avLst/>
          </a:prstGeom>
          <a:noFill/>
          <a:ln>
            <a:noFill/>
          </a:ln>
        </p:spPr>
        <p:txBody>
          <a:bodyPr wrap="square" lIns="0" tIns="0" rIns="0" bIns="0" anchor="t" anchorCtr="0"/>
          <a:lstStyle/>
          <a:p>
            <a:pPr algn="l">
              <a:lnSpc>
                <a:spcPts val="2100"/>
              </a:lnSpc>
            </a:pPr>
            <a:r>
              <a:rPr lang="zh-CN" sz="1420" dirty="0">
                <a:solidFill>
                  <a:srgbClr val="484848"/>
                </a:solidFill>
                <a:latin typeface="Zen Kaku Gothic New"/>
                <a:ea typeface="Zen Kaku Gothic New"/>
                <a:cs typeface="Zen Kaku Gothic New"/>
              </a:rPr>
              <a:t>Claude Design公開当日のFigma株の下落率は、媒体により6%から7.7%まで幅があります。</a:t>
            </a:r>
          </a:p>
          <a:p>
            <a:pPr algn="l">
              <a:lnSpc>
                <a:spcPts val="2100"/>
              </a:lnSpc>
            </a:pPr>
            <a:r>
              <a:rPr lang="zh-CN" sz="1420" dirty="0">
                <a:solidFill>
                  <a:srgbClr val="484848"/>
                </a:solidFill>
                <a:latin typeface="Zen Kaku Gothic New"/>
                <a:ea typeface="Zen Kaku Gothic New"/>
                <a:cs typeface="Zen Kaku Gothic New"/>
              </a:rPr>
              <a:t>この資料では幅のまま出すか、載せません。</a:t>
            </a:r>
          </a:p>
        </p:txBody>
      </p:sp>
      <p:sp>
        <p:nvSpPr>
          <p:cNvPr id="16" name="Rectangle 16"/>
          <p:cNvSpPr/>
          <p:nvPr/>
        </p:nvSpPr>
        <p:spPr>
          <a:xfrm>
            <a:off x="609600" y="5295900"/>
            <a:ext cx="10972800" cy="723900"/>
          </a:xfrm>
          <a:prstGeom prst="roundRect">
            <a:avLst>
              <a:gd name="adj" fmla="val 7895"/>
            </a:avLst>
          </a:prstGeom>
          <a:solidFill>
            <a:srgbClr val="EEF6F7"/>
          </a:solidFill>
          <a:ln>
            <a:noFill/>
          </a:ln>
        </p:spPr>
      </p:sp>
      <p:sp>
        <p:nvSpPr>
          <p:cNvPr id="17" name="Rectangle 17"/>
          <p:cNvSpPr/>
          <p:nvPr/>
        </p:nvSpPr>
        <p:spPr>
          <a:xfrm>
            <a:off x="609600" y="5295900"/>
            <a:ext cx="47625" cy="723900"/>
          </a:xfrm>
          <a:prstGeom prst="rect">
            <a:avLst/>
          </a:prstGeom>
          <a:solidFill>
            <a:srgbClr val="264DBF"/>
          </a:solidFill>
          <a:ln>
            <a:noFill/>
          </a:ln>
        </p:spPr>
      </p:sp>
      <p:sp>
        <p:nvSpPr>
          <p:cNvPr id="18" name="TextBox 18"/>
          <p:cNvSpPr txBox="1"/>
          <p:nvPr/>
        </p:nvSpPr>
        <p:spPr>
          <a:xfrm>
            <a:off x="811530" y="5400675"/>
            <a:ext cx="1575435"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幅で書く理由</a:t>
            </a:r>
          </a:p>
        </p:txBody>
      </p:sp>
      <p:sp>
        <p:nvSpPr>
          <p:cNvPr id="19" name="TextBox 19"/>
          <p:cNvSpPr txBox="1"/>
          <p:nvPr/>
        </p:nvSpPr>
        <p:spPr>
          <a:xfrm>
            <a:off x="811911" y="5675471"/>
            <a:ext cx="8378238" cy="278702"/>
          </a:xfrm>
          <a:prstGeom prst="rect">
            <a:avLst/>
          </a:prstGeom>
          <a:noFill/>
          <a:ln>
            <a:noFill/>
          </a:ln>
        </p:spPr>
        <p:txBody>
          <a:bodyPr wrap="none" lIns="0" tIns="0" rIns="0" bIns="0" anchor="t" anchorCtr="0">
            <a:spAutoFit/>
          </a:bodyPr>
          <a:lstStyle/>
          <a:p>
            <a:pPr algn="l"/>
            <a:r>
              <a:rPr lang="zh-CN" sz="1420" dirty="0">
                <a:solidFill>
                  <a:srgbClr val="000000"/>
                </a:solidFill>
                <a:latin typeface="Zen Kaku Gothic New"/>
                <a:ea typeface="Zen Kaku Gothic New"/>
                <a:cs typeface="Zen Kaku Gothic New"/>
              </a:rPr>
              <a:t>食い違う数字を1つに丸めると、後で反証されたときに資料全体が疑われます。</a:t>
            </a:r>
          </a:p>
        </p:txBody>
      </p:sp>
      <p:sp>
        <p:nvSpPr>
          <p:cNvPr id="20" name="TextBox 2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1" name="TextBox 21"/>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a:t>
            </a:r>
          </a:p>
        </p:txBody>
      </p:sp>
    </p:spTree>
  </p:cSld>
  <p:clrMapOvr>
    <a:masterClrMapping/>
  </p:clrMapOvr>
  <p:transition xmlns:p14="http://schemas.microsoft.com/office/powerpoint/2010/main" p14:dur="400">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655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出典一覧 2/3</a:t>
            </a:r>
          </a:p>
        </p:txBody>
      </p:sp>
      <p:sp>
        <p:nvSpPr>
          <p:cNvPr id="5" name="Rectangle 5"/>
          <p:cNvSpPr/>
          <p:nvPr/>
        </p:nvSpPr>
        <p:spPr>
          <a:xfrm>
            <a:off x="609600" y="1028700"/>
            <a:ext cx="10972800" cy="19050"/>
          </a:xfrm>
          <a:prstGeom prst="rect">
            <a:avLst/>
          </a:prstGeom>
          <a:solidFill>
            <a:srgbClr val="A3DDE3"/>
          </a:solidFill>
          <a:ln>
            <a:noFill/>
          </a:ln>
        </p:spPr>
      </p:sp>
      <p:sp>
        <p:nvSpPr>
          <p:cNvPr id="6" name="Rectangle 6"/>
          <p:cNvSpPr/>
          <p:nvPr/>
        </p:nvSpPr>
        <p:spPr>
          <a:xfrm>
            <a:off x="609600" y="1866900"/>
            <a:ext cx="10972800" cy="419100"/>
          </a:xfrm>
          <a:prstGeom prst="rect">
            <a:avLst/>
          </a:prstGeom>
          <a:solidFill>
            <a:srgbClr val="0B2E33"/>
          </a:solidFill>
          <a:ln>
            <a:noFill/>
          </a:ln>
        </p:spPr>
      </p:sp>
      <p:sp>
        <p:nvSpPr>
          <p:cNvPr id="7" name="TextBox 7"/>
          <p:cNvSpPr txBox="1"/>
          <p:nvPr/>
        </p:nvSpPr>
        <p:spPr>
          <a:xfrm>
            <a:off x="773811" y="1989296"/>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ドメイン</a:t>
            </a:r>
          </a:p>
        </p:txBody>
      </p:sp>
      <p:sp>
        <p:nvSpPr>
          <p:cNvPr id="8" name="TextBox 8"/>
          <p:cNvSpPr txBox="1"/>
          <p:nvPr/>
        </p:nvSpPr>
        <p:spPr>
          <a:xfrm>
            <a:off x="5250561" y="1989296"/>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何の出典か</a:t>
            </a:r>
          </a:p>
        </p:txBody>
      </p:sp>
      <p:sp>
        <p:nvSpPr>
          <p:cNvPr id="9" name="Rectangle 9"/>
          <p:cNvSpPr/>
          <p:nvPr/>
        </p:nvSpPr>
        <p:spPr>
          <a:xfrm>
            <a:off x="609600" y="2286000"/>
            <a:ext cx="10972800" cy="457200"/>
          </a:xfrm>
          <a:prstGeom prst="rect">
            <a:avLst/>
          </a:prstGeom>
          <a:solidFill>
            <a:srgbClr val="FFFFFF"/>
          </a:solidFill>
          <a:ln>
            <a:noFill/>
          </a:ln>
        </p:spPr>
      </p:sp>
      <p:sp>
        <p:nvSpPr>
          <p:cNvPr id="10" name="TextBox 10"/>
          <p:cNvSpPr txBox="1"/>
          <p:nvPr/>
        </p:nvSpPr>
        <p:spPr>
          <a:xfrm>
            <a:off x="773811" y="2417921"/>
            <a:ext cx="2373623"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jdla.org、moj.go.jp</a:t>
            </a:r>
          </a:p>
        </p:txBody>
      </p:sp>
      <p:sp>
        <p:nvSpPr>
          <p:cNvPr id="11" name="TextBox 11"/>
          <p:cNvSpPr txBox="1"/>
          <p:nvPr/>
        </p:nvSpPr>
        <p:spPr>
          <a:xfrm>
            <a:off x="5250561" y="2417921"/>
            <a:ext cx="525913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AIガバナンス C認証、声の無断利用の解釈指針</a:t>
            </a:r>
          </a:p>
        </p:txBody>
      </p:sp>
      <p:sp>
        <p:nvSpPr>
          <p:cNvPr id="12" name="Rectangle 12"/>
          <p:cNvSpPr/>
          <p:nvPr/>
        </p:nvSpPr>
        <p:spPr>
          <a:xfrm>
            <a:off x="609600" y="2743200"/>
            <a:ext cx="10972800" cy="457200"/>
          </a:xfrm>
          <a:prstGeom prst="rect">
            <a:avLst/>
          </a:prstGeom>
          <a:solidFill>
            <a:srgbClr val="F7F9FA"/>
          </a:solidFill>
          <a:ln>
            <a:noFill/>
          </a:ln>
        </p:spPr>
      </p:sp>
      <p:sp>
        <p:nvSpPr>
          <p:cNvPr id="13" name="TextBox 13"/>
          <p:cNvSpPr txBox="1"/>
          <p:nvPr/>
        </p:nvSpPr>
        <p:spPr>
          <a:xfrm>
            <a:off x="773811" y="2875121"/>
            <a:ext cx="331234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whitehouse.gov、cao.go.jp</a:t>
            </a:r>
          </a:p>
        </p:txBody>
      </p:sp>
      <p:sp>
        <p:nvSpPr>
          <p:cNvPr id="14" name="TextBox 14"/>
          <p:cNvSpPr txBox="1"/>
          <p:nvPr/>
        </p:nvSpPr>
        <p:spPr>
          <a:xfrm>
            <a:off x="5250561" y="2875121"/>
            <a:ext cx="39271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Genesis Mission、人工知能基本計画</a:t>
            </a:r>
          </a:p>
        </p:txBody>
      </p:sp>
      <p:sp>
        <p:nvSpPr>
          <p:cNvPr id="15" name="Rectangle 15"/>
          <p:cNvSpPr/>
          <p:nvPr/>
        </p:nvSpPr>
        <p:spPr>
          <a:xfrm>
            <a:off x="609600" y="3200400"/>
            <a:ext cx="10972800" cy="457200"/>
          </a:xfrm>
          <a:prstGeom prst="rect">
            <a:avLst/>
          </a:prstGeom>
          <a:solidFill>
            <a:srgbClr val="FFFFFF"/>
          </a:solidFill>
          <a:ln>
            <a:noFill/>
          </a:ln>
        </p:spPr>
      </p:sp>
      <p:sp>
        <p:nvSpPr>
          <p:cNvPr id="16" name="TextBox 16"/>
          <p:cNvSpPr txBox="1"/>
          <p:nvPr/>
        </p:nvSpPr>
        <p:spPr>
          <a:xfrm>
            <a:off x="773811" y="3332321"/>
            <a:ext cx="481922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huggingface.co、openai.com、time.com</a:t>
            </a:r>
          </a:p>
        </p:txBody>
      </p:sp>
      <p:sp>
        <p:nvSpPr>
          <p:cNvPr id="17" name="TextBox 17"/>
          <p:cNvSpPr txBox="1"/>
          <p:nvPr/>
        </p:nvSpPr>
        <p:spPr>
          <a:xfrm>
            <a:off x="5250561" y="3332321"/>
            <a:ext cx="381278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7月の侵入事案と Astra の一部停止</a:t>
            </a:r>
          </a:p>
        </p:txBody>
      </p:sp>
      <p:sp>
        <p:nvSpPr>
          <p:cNvPr id="18" name="Rectangle 18"/>
          <p:cNvSpPr/>
          <p:nvPr/>
        </p:nvSpPr>
        <p:spPr>
          <a:xfrm>
            <a:off x="609600" y="3657600"/>
            <a:ext cx="10972800" cy="457200"/>
          </a:xfrm>
          <a:prstGeom prst="rect">
            <a:avLst/>
          </a:prstGeom>
          <a:solidFill>
            <a:srgbClr val="F7F9FA"/>
          </a:solidFill>
          <a:ln>
            <a:noFill/>
          </a:ln>
        </p:spPr>
      </p:sp>
      <p:sp>
        <p:nvSpPr>
          <p:cNvPr id="19" name="TextBox 19"/>
          <p:cNvSpPr txBox="1"/>
          <p:nvPr/>
        </p:nvSpPr>
        <p:spPr>
          <a:xfrm>
            <a:off x="773811" y="3789521"/>
            <a:ext cx="5004502"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fortune.com、cnn.com、techcrunch.com</a:t>
            </a:r>
          </a:p>
        </p:txBody>
      </p:sp>
      <p:sp>
        <p:nvSpPr>
          <p:cNvPr id="20" name="TextBox 20"/>
          <p:cNvSpPr txBox="1"/>
          <p:nvPr/>
        </p:nvSpPr>
        <p:spPr>
          <a:xfrm>
            <a:off x="5250561" y="3789521"/>
            <a:ext cx="524907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署名 Pacing the Frontier とアルトマン氏の発言</a:t>
            </a:r>
          </a:p>
        </p:txBody>
      </p:sp>
      <p:sp>
        <p:nvSpPr>
          <p:cNvPr id="21" name="Rectangle 21"/>
          <p:cNvSpPr/>
          <p:nvPr/>
        </p:nvSpPr>
        <p:spPr>
          <a:xfrm>
            <a:off x="609600" y="4114800"/>
            <a:ext cx="10972800" cy="457200"/>
          </a:xfrm>
          <a:prstGeom prst="rect">
            <a:avLst/>
          </a:prstGeom>
          <a:solidFill>
            <a:srgbClr val="FFFFFF"/>
          </a:solidFill>
          <a:ln>
            <a:noFill/>
          </a:ln>
        </p:spPr>
      </p:sp>
      <p:sp>
        <p:nvSpPr>
          <p:cNvPr id="22" name="TextBox 22"/>
          <p:cNvSpPr txBox="1"/>
          <p:nvPr/>
        </p:nvSpPr>
        <p:spPr>
          <a:xfrm>
            <a:off x="773811" y="4246721"/>
            <a:ext cx="339880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globaltimes.cn、jetro.go.jp</a:t>
            </a:r>
          </a:p>
        </p:txBody>
      </p:sp>
      <p:sp>
        <p:nvSpPr>
          <p:cNvPr id="23" name="TextBox 23"/>
          <p:cNvSpPr txBox="1"/>
          <p:nvPr/>
        </p:nvSpPr>
        <p:spPr>
          <a:xfrm>
            <a:off x="5250561" y="4246721"/>
            <a:ext cx="444836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URKL 大会と中国のヒューマノイド出荷</a:t>
            </a:r>
          </a:p>
        </p:txBody>
      </p:sp>
      <p:sp>
        <p:nvSpPr>
          <p:cNvPr id="24" name="Rectangle 24"/>
          <p:cNvSpPr/>
          <p:nvPr/>
        </p:nvSpPr>
        <p:spPr>
          <a:xfrm>
            <a:off x="609600" y="4572000"/>
            <a:ext cx="10972800" cy="457200"/>
          </a:xfrm>
          <a:prstGeom prst="rect">
            <a:avLst/>
          </a:prstGeom>
          <a:solidFill>
            <a:srgbClr val="F7F9FA"/>
          </a:solidFill>
          <a:ln>
            <a:noFill/>
          </a:ln>
        </p:spPr>
      </p:sp>
      <p:sp>
        <p:nvSpPr>
          <p:cNvPr id="25" name="TextBox 25"/>
          <p:cNvSpPr txBox="1"/>
          <p:nvPr/>
        </p:nvSpPr>
        <p:spPr>
          <a:xfrm>
            <a:off x="773811" y="4703921"/>
            <a:ext cx="399167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itmedia.co.jp、xtech.nikkei.com</a:t>
            </a:r>
          </a:p>
        </p:txBody>
      </p:sp>
      <p:sp>
        <p:nvSpPr>
          <p:cNvPr id="26" name="TextBox 26"/>
          <p:cNvSpPr txBox="1"/>
          <p:nvPr/>
        </p:nvSpPr>
        <p:spPr>
          <a:xfrm>
            <a:off x="5250561" y="4703921"/>
            <a:ext cx="6783324"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スクエニのQA自動化、Anthropic の和解、キリンの CoreMate</a:t>
            </a:r>
          </a:p>
        </p:txBody>
      </p:sp>
      <p:sp>
        <p:nvSpPr>
          <p:cNvPr id="27" name="Rectangle 27"/>
          <p:cNvSpPr/>
          <p:nvPr/>
        </p:nvSpPr>
        <p:spPr>
          <a:xfrm>
            <a:off x="609600" y="5029200"/>
            <a:ext cx="10972800" cy="457200"/>
          </a:xfrm>
          <a:prstGeom prst="rect">
            <a:avLst/>
          </a:prstGeom>
          <a:solidFill>
            <a:srgbClr val="FFFFFF"/>
          </a:solidFill>
          <a:ln>
            <a:noFill/>
          </a:ln>
        </p:spPr>
      </p:sp>
      <p:sp>
        <p:nvSpPr>
          <p:cNvPr id="28" name="TextBox 28"/>
          <p:cNvSpPr txBox="1"/>
          <p:nvPr/>
        </p:nvSpPr>
        <p:spPr>
          <a:xfrm>
            <a:off x="773811" y="5161121"/>
            <a:ext cx="3781699"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locomotive.ca、awwwards.com</a:t>
            </a:r>
          </a:p>
        </p:txBody>
      </p:sp>
      <p:sp>
        <p:nvSpPr>
          <p:cNvPr id="29" name="TextBox 29"/>
          <p:cNvSpPr txBox="1"/>
          <p:nvPr/>
        </p:nvSpPr>
        <p:spPr>
          <a:xfrm>
            <a:off x="5250561" y="5161121"/>
            <a:ext cx="258891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Locomotive の L.I.S.A</a:t>
            </a:r>
          </a:p>
        </p:txBody>
      </p:sp>
      <p:sp>
        <p:nvSpPr>
          <p:cNvPr id="30" name="Line 30"/>
          <p:cNvSpPr/>
          <p:nvPr/>
        </p:nvSpPr>
        <p:spPr>
          <a:xfrm>
            <a:off x="5086350" y="2286000"/>
            <a:ext cx="9525" cy="3200400"/>
          </a:xfrm>
          <a:custGeom>
            <a:avLst/>
            <a:gdLst/>
            <a:ahLst/>
            <a:cxnLst/>
            <a:rect l="l" t="t" r="r" b="b"/>
            <a:pathLst>
              <a:path w="9525" h="3200400">
                <a:moveTo>
                  <a:pt x="0" y="0"/>
                </a:moveTo>
                <a:lnTo>
                  <a:pt x="0" y="3200400"/>
                </a:lnTo>
              </a:path>
            </a:pathLst>
          </a:custGeom>
          <a:noFill/>
          <a:ln w="9525">
            <a:solidFill>
              <a:srgbClr val="E3E7EA"/>
            </a:solidFill>
          </a:ln>
        </p:spPr>
      </p:sp>
      <p:sp>
        <p:nvSpPr>
          <p:cNvPr id="31" name="Rectangle 31"/>
          <p:cNvSpPr/>
          <p:nvPr/>
        </p:nvSpPr>
        <p:spPr>
          <a:xfrm>
            <a:off x="609600" y="2286000"/>
            <a:ext cx="10972800" cy="3200400"/>
          </a:xfrm>
          <a:prstGeom prst="rect">
            <a:avLst/>
          </a:prstGeom>
          <a:noFill/>
          <a:ln w="9525">
            <a:solidFill>
              <a:srgbClr val="E3E7EA"/>
            </a:solidFill>
          </a:ln>
        </p:spPr>
      </p:sp>
      <p:sp>
        <p:nvSpPr>
          <p:cNvPr id="32" name="TextBox 32"/>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3" name="TextBox 33"/>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40</a:t>
            </a:r>
          </a:p>
        </p:txBody>
      </p:sp>
    </p:spTree>
  </p:cSld>
  <p:clrMapOvr>
    <a:masterClrMapping/>
  </p:clrMapOvr>
  <p:transition xmlns:p14="http://schemas.microsoft.com/office/powerpoint/2010/main" p14:dur="400">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2265528"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出典一覧 3/3</a:t>
            </a:r>
          </a:p>
        </p:txBody>
      </p:sp>
      <p:sp>
        <p:nvSpPr>
          <p:cNvPr id="5" name="Rectangle 5"/>
          <p:cNvSpPr/>
          <p:nvPr/>
        </p:nvSpPr>
        <p:spPr>
          <a:xfrm>
            <a:off x="609600" y="1028700"/>
            <a:ext cx="10972800" cy="19050"/>
          </a:xfrm>
          <a:prstGeom prst="rect">
            <a:avLst/>
          </a:prstGeom>
          <a:solidFill>
            <a:srgbClr val="A3DDE3"/>
          </a:solidFill>
          <a:ln>
            <a:noFill/>
          </a:ln>
        </p:spPr>
      </p:sp>
      <p:sp>
        <p:nvSpPr>
          <p:cNvPr id="6" name="Rectangle 6"/>
          <p:cNvSpPr/>
          <p:nvPr/>
        </p:nvSpPr>
        <p:spPr>
          <a:xfrm>
            <a:off x="609600" y="1866900"/>
            <a:ext cx="10972800" cy="419100"/>
          </a:xfrm>
          <a:prstGeom prst="rect">
            <a:avLst/>
          </a:prstGeom>
          <a:solidFill>
            <a:srgbClr val="0B2E33"/>
          </a:solidFill>
          <a:ln>
            <a:noFill/>
          </a:ln>
        </p:spPr>
      </p:sp>
      <p:sp>
        <p:nvSpPr>
          <p:cNvPr id="7" name="TextBox 7"/>
          <p:cNvSpPr txBox="1"/>
          <p:nvPr/>
        </p:nvSpPr>
        <p:spPr>
          <a:xfrm>
            <a:off x="773811" y="1989296"/>
            <a:ext cx="100260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ドメイン</a:t>
            </a:r>
          </a:p>
        </p:txBody>
      </p:sp>
      <p:sp>
        <p:nvSpPr>
          <p:cNvPr id="8" name="TextBox 8"/>
          <p:cNvSpPr txBox="1"/>
          <p:nvPr/>
        </p:nvSpPr>
        <p:spPr>
          <a:xfrm>
            <a:off x="5250561" y="1989296"/>
            <a:ext cx="1249632"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何の出典か</a:t>
            </a:r>
          </a:p>
        </p:txBody>
      </p:sp>
      <p:sp>
        <p:nvSpPr>
          <p:cNvPr id="9" name="Rectangle 9"/>
          <p:cNvSpPr/>
          <p:nvPr/>
        </p:nvSpPr>
        <p:spPr>
          <a:xfrm>
            <a:off x="609600" y="2286000"/>
            <a:ext cx="10972800" cy="457200"/>
          </a:xfrm>
          <a:prstGeom prst="rect">
            <a:avLst/>
          </a:prstGeom>
          <a:solidFill>
            <a:srgbClr val="FFFFFF"/>
          </a:solidFill>
          <a:ln>
            <a:noFill/>
          </a:ln>
        </p:spPr>
      </p:sp>
      <p:sp>
        <p:nvSpPr>
          <p:cNvPr id="10" name="TextBox 10"/>
          <p:cNvSpPr txBox="1"/>
          <p:nvPr/>
        </p:nvSpPr>
        <p:spPr>
          <a:xfrm>
            <a:off x="773811" y="2417921"/>
            <a:ext cx="3201176" cy="278702"/>
          </a:xfrm>
          <a:prstGeom prst="rect">
            <a:avLst/>
          </a:prstGeom>
          <a:noFill/>
          <a:ln>
            <a:noFill/>
          </a:ln>
        </p:spPr>
        <p:txBody>
          <a:bodyPr wrap="none" lIns="0" tIns="0" rIns="0" bIns="0" anchor="t" anchorCtr="0">
            <a:spAutoFit/>
          </a:bodyPr>
          <a:lstStyle/>
          <a:p>
            <a:pPr algn="l"/>
            <a:r>
              <a:rPr lang="en-US" sz="1420" b="1" dirty="0">
                <a:solidFill>
                  <a:srgbClr val="000000"/>
                </a:solidFill>
                <a:latin typeface="Zen Kaku Gothic New"/>
                <a:ea typeface="Zen Kaku Gothic New"/>
                <a:cs typeface="Zen Kaku Gothic New"/>
              </a:rPr>
              <a:t>transformer-circuits.pub</a:t>
            </a:r>
          </a:p>
        </p:txBody>
      </p:sp>
      <p:sp>
        <p:nvSpPr>
          <p:cNvPr id="11" name="TextBox 11"/>
          <p:cNvSpPr txBox="1"/>
          <p:nvPr/>
        </p:nvSpPr>
        <p:spPr>
          <a:xfrm>
            <a:off x="5250561" y="2417921"/>
            <a:ext cx="549621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感情概念の171ベクトル、内省の concept injection</a:t>
            </a:r>
          </a:p>
        </p:txBody>
      </p:sp>
      <p:sp>
        <p:nvSpPr>
          <p:cNvPr id="12" name="Rectangle 12"/>
          <p:cNvSpPr/>
          <p:nvPr/>
        </p:nvSpPr>
        <p:spPr>
          <a:xfrm>
            <a:off x="609600" y="2743200"/>
            <a:ext cx="10972800" cy="457200"/>
          </a:xfrm>
          <a:prstGeom prst="rect">
            <a:avLst/>
          </a:prstGeom>
          <a:solidFill>
            <a:srgbClr val="F7F9FA"/>
          </a:solidFill>
          <a:ln>
            <a:noFill/>
          </a:ln>
        </p:spPr>
      </p:sp>
      <p:sp>
        <p:nvSpPr>
          <p:cNvPr id="13" name="TextBox 13"/>
          <p:cNvSpPr txBox="1"/>
          <p:nvPr/>
        </p:nvSpPr>
        <p:spPr>
          <a:xfrm>
            <a:off x="773811" y="2875121"/>
            <a:ext cx="4633955"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arxiv.org（2604.07729、2601.01828）</a:t>
            </a:r>
          </a:p>
        </p:txBody>
      </p:sp>
      <p:sp>
        <p:nvSpPr>
          <p:cNvPr id="14" name="TextBox 14"/>
          <p:cNvSpPr txBox="1"/>
          <p:nvPr/>
        </p:nvSpPr>
        <p:spPr>
          <a:xfrm>
            <a:off x="5250561" y="2875121"/>
            <a:ext cx="249655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上記2本の査読前論文版</a:t>
            </a:r>
          </a:p>
        </p:txBody>
      </p:sp>
      <p:sp>
        <p:nvSpPr>
          <p:cNvPr id="15" name="Rectangle 15"/>
          <p:cNvSpPr/>
          <p:nvPr/>
        </p:nvSpPr>
        <p:spPr>
          <a:xfrm>
            <a:off x="609600" y="3200400"/>
            <a:ext cx="10972800" cy="457200"/>
          </a:xfrm>
          <a:prstGeom prst="rect">
            <a:avLst/>
          </a:prstGeom>
          <a:solidFill>
            <a:srgbClr val="FFFFFF"/>
          </a:solidFill>
          <a:ln>
            <a:noFill/>
          </a:ln>
        </p:spPr>
      </p:sp>
      <p:sp>
        <p:nvSpPr>
          <p:cNvPr id="16" name="TextBox 16"/>
          <p:cNvSpPr txBox="1"/>
          <p:nvPr/>
        </p:nvSpPr>
        <p:spPr>
          <a:xfrm>
            <a:off x="773811" y="3332321"/>
            <a:ext cx="5041556"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toshin.com、informa.medilink-study.com</a:t>
            </a:r>
          </a:p>
        </p:txBody>
      </p:sp>
      <p:sp>
        <p:nvSpPr>
          <p:cNvPr id="17" name="TextBox 17"/>
          <p:cNvSpPr txBox="1"/>
          <p:nvPr/>
        </p:nvSpPr>
        <p:spPr>
          <a:xfrm>
            <a:off x="5250561" y="3332321"/>
            <a:ext cx="520846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東大二次試験と第120回医師国家試験のAI検証</a:t>
            </a:r>
          </a:p>
        </p:txBody>
      </p:sp>
      <p:sp>
        <p:nvSpPr>
          <p:cNvPr id="18" name="Rectangle 18"/>
          <p:cNvSpPr/>
          <p:nvPr/>
        </p:nvSpPr>
        <p:spPr>
          <a:xfrm>
            <a:off x="609600" y="3657600"/>
            <a:ext cx="10972800" cy="457200"/>
          </a:xfrm>
          <a:prstGeom prst="rect">
            <a:avLst/>
          </a:prstGeom>
          <a:solidFill>
            <a:srgbClr val="F7F9FA"/>
          </a:solidFill>
          <a:ln>
            <a:noFill/>
          </a:ln>
        </p:spPr>
      </p:sp>
      <p:sp>
        <p:nvSpPr>
          <p:cNvPr id="19" name="TextBox 19"/>
          <p:cNvSpPr txBox="1"/>
          <p:nvPr/>
        </p:nvSpPr>
        <p:spPr>
          <a:xfrm>
            <a:off x="773811" y="3789521"/>
            <a:ext cx="448573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businessinsider.jp、forbesjapan.com</a:t>
            </a:r>
          </a:p>
        </p:txBody>
      </p:sp>
      <p:sp>
        <p:nvSpPr>
          <p:cNvPr id="20" name="TextBox 20"/>
          <p:cNvSpPr txBox="1"/>
          <p:nvPr/>
        </p:nvSpPr>
        <p:spPr>
          <a:xfrm>
            <a:off x="5250561" y="3789521"/>
            <a:ext cx="333637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Anthropic の上場準備と評価額</a:t>
            </a:r>
          </a:p>
        </p:txBody>
      </p:sp>
      <p:sp>
        <p:nvSpPr>
          <p:cNvPr id="21" name="Rectangle 21"/>
          <p:cNvSpPr/>
          <p:nvPr/>
        </p:nvSpPr>
        <p:spPr>
          <a:xfrm>
            <a:off x="609600" y="4114800"/>
            <a:ext cx="10972800" cy="457200"/>
          </a:xfrm>
          <a:prstGeom prst="rect">
            <a:avLst/>
          </a:prstGeom>
          <a:solidFill>
            <a:srgbClr val="FFFFFF"/>
          </a:solidFill>
          <a:ln>
            <a:noFill/>
          </a:ln>
        </p:spPr>
      </p:sp>
      <p:sp>
        <p:nvSpPr>
          <p:cNvPr id="22" name="TextBox 22"/>
          <p:cNvSpPr txBox="1"/>
          <p:nvPr/>
        </p:nvSpPr>
        <p:spPr>
          <a:xfrm>
            <a:off x="773811" y="4246721"/>
            <a:ext cx="402873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techstartups.com、reuters.com</a:t>
            </a:r>
          </a:p>
        </p:txBody>
      </p:sp>
      <p:sp>
        <p:nvSpPr>
          <p:cNvPr id="23" name="TextBox 23"/>
          <p:cNvSpPr txBox="1"/>
          <p:nvPr/>
        </p:nvSpPr>
        <p:spPr>
          <a:xfrm>
            <a:off x="5250561" y="4246721"/>
            <a:ext cx="386626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NVIDIA による Hugging Face の買収</a:t>
            </a:r>
          </a:p>
        </p:txBody>
      </p:sp>
      <p:sp>
        <p:nvSpPr>
          <p:cNvPr id="24" name="Rectangle 24"/>
          <p:cNvSpPr/>
          <p:nvPr/>
        </p:nvSpPr>
        <p:spPr>
          <a:xfrm>
            <a:off x="609600" y="4572000"/>
            <a:ext cx="10972800" cy="457200"/>
          </a:xfrm>
          <a:prstGeom prst="rect">
            <a:avLst/>
          </a:prstGeom>
          <a:solidFill>
            <a:srgbClr val="F7F9FA"/>
          </a:solidFill>
          <a:ln>
            <a:noFill/>
          </a:ln>
        </p:spPr>
      </p:sp>
      <p:sp>
        <p:nvSpPr>
          <p:cNvPr id="25" name="TextBox 25"/>
          <p:cNvSpPr txBox="1"/>
          <p:nvPr/>
        </p:nvSpPr>
        <p:spPr>
          <a:xfrm>
            <a:off x="773811" y="4703921"/>
            <a:ext cx="3472910"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time.com、the-decoder.com</a:t>
            </a:r>
          </a:p>
        </p:txBody>
      </p:sp>
      <p:sp>
        <p:nvSpPr>
          <p:cNvPr id="26" name="TextBox 26"/>
          <p:cNvSpPr txBox="1"/>
          <p:nvPr/>
        </p:nvSpPr>
        <p:spPr>
          <a:xfrm>
            <a:off x="5250561" y="4703921"/>
            <a:ext cx="606130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アルトマン氏のAGI発言と Astra をめぐる社内の見立て</a:t>
            </a:r>
          </a:p>
        </p:txBody>
      </p:sp>
      <p:sp>
        <p:nvSpPr>
          <p:cNvPr id="27" name="Line 27"/>
          <p:cNvSpPr/>
          <p:nvPr/>
        </p:nvSpPr>
        <p:spPr>
          <a:xfrm>
            <a:off x="5086350" y="2286000"/>
            <a:ext cx="9525" cy="2743200"/>
          </a:xfrm>
          <a:custGeom>
            <a:avLst/>
            <a:gdLst/>
            <a:ahLst/>
            <a:cxnLst/>
            <a:rect l="l" t="t" r="r" b="b"/>
            <a:pathLst>
              <a:path w="9525" h="2743200">
                <a:moveTo>
                  <a:pt x="0" y="0"/>
                </a:moveTo>
                <a:lnTo>
                  <a:pt x="0" y="2743200"/>
                </a:lnTo>
              </a:path>
            </a:pathLst>
          </a:custGeom>
          <a:noFill/>
          <a:ln w="9525">
            <a:solidFill>
              <a:srgbClr val="E3E7EA"/>
            </a:solidFill>
          </a:ln>
        </p:spPr>
      </p:sp>
      <p:sp>
        <p:nvSpPr>
          <p:cNvPr id="28" name="Rectangle 28"/>
          <p:cNvSpPr/>
          <p:nvPr/>
        </p:nvSpPr>
        <p:spPr>
          <a:xfrm>
            <a:off x="609600" y="2286000"/>
            <a:ext cx="10972800" cy="2743200"/>
          </a:xfrm>
          <a:prstGeom prst="rect">
            <a:avLst/>
          </a:prstGeom>
          <a:noFill/>
          <a:ln w="9525">
            <a:solidFill>
              <a:srgbClr val="E3E7EA"/>
            </a:solidFill>
          </a:ln>
        </p:spPr>
      </p:sp>
      <p:sp>
        <p:nvSpPr>
          <p:cNvPr id="29" name="TextBox 29"/>
          <p:cNvSpPr txBox="1"/>
          <p:nvPr/>
        </p:nvSpPr>
        <p:spPr>
          <a:xfrm>
            <a:off x="602361" y="5161121"/>
            <a:ext cx="777830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本資料は毎日更新しています。当日は数字が動いている場合があります。</a:t>
            </a:r>
          </a:p>
        </p:txBody>
      </p:sp>
      <p:pic>
        <p:nvPicPr>
          <p:cNvPr id="30" name="Image 30"/>
          <p:cNvPicPr>
            <a:picLocks noChangeAspect="1"/>
          </p:cNvPicPr>
          <p:nvPr/>
        </p:nvPicPr>
        <p:blipFill>
          <a:blip r:embed="rId2"/>
          <a:stretch>
            <a:fillRect/>
          </a:stretch>
        </p:blipFill>
        <p:spPr>
          <a:xfrm>
            <a:off x="9734994" y="5981700"/>
            <a:ext cx="1542162" cy="400050"/>
          </a:xfrm>
          <a:prstGeom prst="rect">
            <a:avLst/>
          </a:prstGeom>
        </p:spPr>
      </p:pic>
      <p:sp>
        <p:nvSpPr>
          <p:cNvPr id="31" name="TextBox 3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2" name="TextBox 32"/>
          <p:cNvSpPr txBox="1"/>
          <p:nvPr/>
        </p:nvSpPr>
        <p:spPr>
          <a:xfrm>
            <a:off x="11427809" y="6597491"/>
            <a:ext cx="159353"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41</a:t>
            </a:r>
          </a:p>
        </p:txBody>
      </p:sp>
    </p:spTree>
  </p:cSld>
  <p:clrMapOvr>
    <a:masterClrMapping/>
  </p:clrMapOvr>
  <p:transition xmlns:p14="http://schemas.microsoft.com/office/powerpoint/2010/main" p14:dur="400">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1907334"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全体の流れ</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1030371"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第2章に</a:t>
            </a:r>
            <a:r>
              <a:rPr lang="zh-CN" sz="2480" b="1" dirty="0">
                <a:solidFill>
                  <a:srgbClr val="264DBF"/>
                </a:solidFill>
                <a:latin typeface="Zen Kaku Gothic New"/>
                <a:ea typeface="Zen Kaku Gothic New"/>
                <a:cs typeface="Zen Kaku Gothic New"/>
              </a:rPr>
              <a:t>ニュース6件</a:t>
            </a:r>
            <a:r>
              <a:rPr lang="zh-CN" sz="2480" b="1" dirty="0">
                <a:solidFill>
                  <a:srgbClr val="000000"/>
                </a:solidFill>
                <a:latin typeface="Zen Kaku Gothic New"/>
                <a:ea typeface="Zen Kaku Gothic New"/>
                <a:cs typeface="Zen Kaku Gothic New"/>
              </a:rPr>
              <a:t>、第3章以降は選定の判断材料です。</a:t>
            </a:r>
          </a:p>
        </p:txBody>
      </p:sp>
      <p:sp>
        <p:nvSpPr>
          <p:cNvPr id="7" name="Rectangle 7"/>
          <p:cNvSpPr/>
          <p:nvPr/>
        </p:nvSpPr>
        <p:spPr>
          <a:xfrm>
            <a:off x="609600" y="2247900"/>
            <a:ext cx="10972800" cy="419100"/>
          </a:xfrm>
          <a:prstGeom prst="rect">
            <a:avLst/>
          </a:prstGeom>
          <a:solidFill>
            <a:srgbClr val="0B2E33"/>
          </a:solidFill>
          <a:ln>
            <a:noFill/>
          </a:ln>
        </p:spPr>
      </p:sp>
      <p:sp>
        <p:nvSpPr>
          <p:cNvPr id="8" name="TextBox 8"/>
          <p:cNvSpPr txBox="1"/>
          <p:nvPr/>
        </p:nvSpPr>
        <p:spPr>
          <a:xfrm>
            <a:off x="773811" y="2370296"/>
            <a:ext cx="261509"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章</a:t>
            </a:r>
          </a:p>
        </p:txBody>
      </p:sp>
      <p:sp>
        <p:nvSpPr>
          <p:cNvPr id="9" name="TextBox 9"/>
          <p:cNvSpPr txBox="1"/>
          <p:nvPr/>
        </p:nvSpPr>
        <p:spPr>
          <a:xfrm>
            <a:off x="1802511" y="2370296"/>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テーマ</a:t>
            </a:r>
          </a:p>
        </p:txBody>
      </p:sp>
      <p:sp>
        <p:nvSpPr>
          <p:cNvPr id="10" name="TextBox 10"/>
          <p:cNvSpPr txBox="1"/>
          <p:nvPr/>
        </p:nvSpPr>
        <p:spPr>
          <a:xfrm>
            <a:off x="5536311" y="2370296"/>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持ち帰るもの</a:t>
            </a:r>
          </a:p>
        </p:txBody>
      </p:sp>
      <p:sp>
        <p:nvSpPr>
          <p:cNvPr id="11" name="Rectangle 11"/>
          <p:cNvSpPr/>
          <p:nvPr/>
        </p:nvSpPr>
        <p:spPr>
          <a:xfrm>
            <a:off x="609600" y="2667000"/>
            <a:ext cx="10972800" cy="514350"/>
          </a:xfrm>
          <a:prstGeom prst="rect">
            <a:avLst/>
          </a:prstGeom>
          <a:solidFill>
            <a:srgbClr val="FFFFFF"/>
          </a:solidFill>
          <a:ln>
            <a:noFill/>
          </a:ln>
        </p:spPr>
      </p:sp>
      <p:sp>
        <p:nvSpPr>
          <p:cNvPr id="12" name="TextBox 12"/>
          <p:cNvSpPr txBox="1"/>
          <p:nvPr/>
        </p:nvSpPr>
        <p:spPr>
          <a:xfrm>
            <a:off x="773811" y="2827496"/>
            <a:ext cx="64440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第1章</a:t>
            </a:r>
          </a:p>
        </p:txBody>
      </p:sp>
      <p:sp>
        <p:nvSpPr>
          <p:cNvPr id="13" name="TextBox 13"/>
          <p:cNvSpPr txBox="1"/>
          <p:nvPr/>
        </p:nvSpPr>
        <p:spPr>
          <a:xfrm>
            <a:off x="1802511" y="2827496"/>
            <a:ext cx="207306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2026年9月の現在地</a:t>
            </a:r>
          </a:p>
        </p:txBody>
      </p:sp>
      <p:sp>
        <p:nvSpPr>
          <p:cNvPr id="14" name="TextBox 14"/>
          <p:cNvSpPr txBox="1"/>
          <p:nvPr/>
        </p:nvSpPr>
        <p:spPr>
          <a:xfrm>
            <a:off x="5536311" y="2827496"/>
            <a:ext cx="37787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単価で選ぶ段階に入ったという事実</a:t>
            </a:r>
          </a:p>
        </p:txBody>
      </p:sp>
      <p:sp>
        <p:nvSpPr>
          <p:cNvPr id="15" name="Rectangle 15"/>
          <p:cNvSpPr/>
          <p:nvPr/>
        </p:nvSpPr>
        <p:spPr>
          <a:xfrm>
            <a:off x="609600" y="3181350"/>
            <a:ext cx="10972800" cy="514350"/>
          </a:xfrm>
          <a:prstGeom prst="rect">
            <a:avLst/>
          </a:prstGeom>
          <a:solidFill>
            <a:srgbClr val="F7F9FA"/>
          </a:solidFill>
          <a:ln>
            <a:noFill/>
          </a:ln>
        </p:spPr>
      </p:sp>
      <p:sp>
        <p:nvSpPr>
          <p:cNvPr id="16" name="TextBox 16"/>
          <p:cNvSpPr txBox="1"/>
          <p:nvPr/>
        </p:nvSpPr>
        <p:spPr>
          <a:xfrm>
            <a:off x="773811" y="3341846"/>
            <a:ext cx="64440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第2章</a:t>
            </a:r>
          </a:p>
        </p:txBody>
      </p:sp>
      <p:sp>
        <p:nvSpPr>
          <p:cNvPr id="17" name="TextBox 17"/>
          <p:cNvSpPr txBox="1"/>
          <p:nvPr/>
        </p:nvSpPr>
        <p:spPr>
          <a:xfrm>
            <a:off x="1802511" y="3341846"/>
            <a:ext cx="296708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ニュース（6件・新しい順）</a:t>
            </a:r>
          </a:p>
        </p:txBody>
      </p:sp>
      <p:sp>
        <p:nvSpPr>
          <p:cNvPr id="18" name="TextBox 18"/>
          <p:cNvSpPr txBox="1"/>
          <p:nvPr/>
        </p:nvSpPr>
        <p:spPr>
          <a:xfrm>
            <a:off x="5536311" y="3341846"/>
            <a:ext cx="461395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1件ごとに見出し・ビジュアル・概要・詳細</a:t>
            </a:r>
          </a:p>
        </p:txBody>
      </p:sp>
      <p:sp>
        <p:nvSpPr>
          <p:cNvPr id="19" name="Rectangle 19"/>
          <p:cNvSpPr/>
          <p:nvPr/>
        </p:nvSpPr>
        <p:spPr>
          <a:xfrm>
            <a:off x="609600" y="3695700"/>
            <a:ext cx="10972800" cy="514350"/>
          </a:xfrm>
          <a:prstGeom prst="rect">
            <a:avLst/>
          </a:prstGeom>
          <a:solidFill>
            <a:srgbClr val="FFFFFF"/>
          </a:solidFill>
          <a:ln>
            <a:noFill/>
          </a:ln>
        </p:spPr>
      </p:sp>
      <p:sp>
        <p:nvSpPr>
          <p:cNvPr id="20" name="TextBox 20"/>
          <p:cNvSpPr txBox="1"/>
          <p:nvPr/>
        </p:nvSpPr>
        <p:spPr>
          <a:xfrm>
            <a:off x="773811" y="3856196"/>
            <a:ext cx="64440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第3章</a:t>
            </a:r>
          </a:p>
        </p:txBody>
      </p:sp>
      <p:sp>
        <p:nvSpPr>
          <p:cNvPr id="21" name="TextBox 21"/>
          <p:cNvSpPr txBox="1"/>
          <p:nvPr/>
        </p:nvSpPr>
        <p:spPr>
          <a:xfrm>
            <a:off x="1802511" y="3856196"/>
            <a:ext cx="166135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モデル性能比較</a:t>
            </a:r>
          </a:p>
        </p:txBody>
      </p:sp>
      <p:sp>
        <p:nvSpPr>
          <p:cNvPr id="22" name="TextBox 22"/>
          <p:cNvSpPr txBox="1"/>
          <p:nvPr/>
        </p:nvSpPr>
        <p:spPr>
          <a:xfrm>
            <a:off x="5536311" y="3856196"/>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用途別の使い分けの基準</a:t>
            </a:r>
          </a:p>
        </p:txBody>
      </p:sp>
      <p:sp>
        <p:nvSpPr>
          <p:cNvPr id="23" name="Rectangle 23"/>
          <p:cNvSpPr/>
          <p:nvPr/>
        </p:nvSpPr>
        <p:spPr>
          <a:xfrm>
            <a:off x="609600" y="4210050"/>
            <a:ext cx="10972800" cy="514350"/>
          </a:xfrm>
          <a:prstGeom prst="rect">
            <a:avLst/>
          </a:prstGeom>
          <a:solidFill>
            <a:srgbClr val="F7F9FA"/>
          </a:solidFill>
          <a:ln>
            <a:noFill/>
          </a:ln>
        </p:spPr>
      </p:sp>
      <p:sp>
        <p:nvSpPr>
          <p:cNvPr id="24" name="TextBox 24"/>
          <p:cNvSpPr txBox="1"/>
          <p:nvPr/>
        </p:nvSpPr>
        <p:spPr>
          <a:xfrm>
            <a:off x="773811" y="4370546"/>
            <a:ext cx="64440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第4章</a:t>
            </a:r>
          </a:p>
        </p:txBody>
      </p:sp>
      <p:sp>
        <p:nvSpPr>
          <p:cNvPr id="25" name="TextBox 25"/>
          <p:cNvSpPr txBox="1"/>
          <p:nvPr/>
        </p:nvSpPr>
        <p:spPr>
          <a:xfrm>
            <a:off x="1802511" y="4370546"/>
            <a:ext cx="260242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ベンチマークの世代交代</a:t>
            </a:r>
          </a:p>
        </p:txBody>
      </p:sp>
      <p:sp>
        <p:nvSpPr>
          <p:cNvPr id="26" name="TextBox 26"/>
          <p:cNvSpPr txBox="1"/>
          <p:nvPr/>
        </p:nvSpPr>
        <p:spPr>
          <a:xfrm>
            <a:off x="5536311" y="4370546"/>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自社で評価を作る必要が出た理由</a:t>
            </a:r>
          </a:p>
        </p:txBody>
      </p:sp>
      <p:sp>
        <p:nvSpPr>
          <p:cNvPr id="27" name="Rectangle 27"/>
          <p:cNvSpPr/>
          <p:nvPr/>
        </p:nvSpPr>
        <p:spPr>
          <a:xfrm>
            <a:off x="609600" y="4724400"/>
            <a:ext cx="10972800" cy="514350"/>
          </a:xfrm>
          <a:prstGeom prst="rect">
            <a:avLst/>
          </a:prstGeom>
          <a:solidFill>
            <a:srgbClr val="FFFFFF"/>
          </a:solidFill>
          <a:ln>
            <a:noFill/>
          </a:ln>
        </p:spPr>
      </p:sp>
      <p:sp>
        <p:nvSpPr>
          <p:cNvPr id="28" name="TextBox 28"/>
          <p:cNvSpPr txBox="1"/>
          <p:nvPr/>
        </p:nvSpPr>
        <p:spPr>
          <a:xfrm>
            <a:off x="773811" y="4884896"/>
            <a:ext cx="644407"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第5章</a:t>
            </a:r>
          </a:p>
        </p:txBody>
      </p:sp>
      <p:sp>
        <p:nvSpPr>
          <p:cNvPr id="29" name="TextBox 29"/>
          <p:cNvSpPr txBox="1"/>
          <p:nvPr/>
        </p:nvSpPr>
        <p:spPr>
          <a:xfrm>
            <a:off x="1802511" y="4884896"/>
            <a:ext cx="142608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勢力図と国家</a:t>
            </a:r>
          </a:p>
        </p:txBody>
      </p:sp>
      <p:sp>
        <p:nvSpPr>
          <p:cNvPr id="30" name="TextBox 30"/>
          <p:cNvSpPr txBox="1"/>
          <p:nvPr/>
        </p:nvSpPr>
        <p:spPr>
          <a:xfrm>
            <a:off x="5536311" y="4884896"/>
            <a:ext cx="35434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計算資源と規制が選定に効く経路</a:t>
            </a:r>
          </a:p>
        </p:txBody>
      </p:sp>
      <p:sp>
        <p:nvSpPr>
          <p:cNvPr id="31" name="Line 31"/>
          <p:cNvSpPr/>
          <p:nvPr/>
        </p:nvSpPr>
        <p:spPr>
          <a:xfrm>
            <a:off x="1638300" y="2667000"/>
            <a:ext cx="9525" cy="2571750"/>
          </a:xfrm>
          <a:custGeom>
            <a:avLst/>
            <a:gdLst/>
            <a:ahLst/>
            <a:cxnLst/>
            <a:rect l="l" t="t" r="r" b="b"/>
            <a:pathLst>
              <a:path w="9525" h="2571750">
                <a:moveTo>
                  <a:pt x="0" y="0"/>
                </a:moveTo>
                <a:lnTo>
                  <a:pt x="0" y="2571750"/>
                </a:lnTo>
              </a:path>
            </a:pathLst>
          </a:custGeom>
          <a:noFill/>
          <a:ln w="9525">
            <a:solidFill>
              <a:srgbClr val="E3E7EA"/>
            </a:solidFill>
          </a:ln>
        </p:spPr>
      </p:sp>
      <p:sp>
        <p:nvSpPr>
          <p:cNvPr id="32" name="Line 32"/>
          <p:cNvSpPr/>
          <p:nvPr/>
        </p:nvSpPr>
        <p:spPr>
          <a:xfrm>
            <a:off x="5372100" y="2667000"/>
            <a:ext cx="9525" cy="2571750"/>
          </a:xfrm>
          <a:custGeom>
            <a:avLst/>
            <a:gdLst/>
            <a:ahLst/>
            <a:cxnLst/>
            <a:rect l="l" t="t" r="r" b="b"/>
            <a:pathLst>
              <a:path w="9525" h="2571750">
                <a:moveTo>
                  <a:pt x="0" y="0"/>
                </a:moveTo>
                <a:lnTo>
                  <a:pt x="0" y="2571750"/>
                </a:lnTo>
              </a:path>
            </a:pathLst>
          </a:custGeom>
          <a:noFill/>
          <a:ln w="9525">
            <a:solidFill>
              <a:srgbClr val="E3E7EA"/>
            </a:solidFill>
          </a:ln>
        </p:spPr>
      </p:sp>
      <p:sp>
        <p:nvSpPr>
          <p:cNvPr id="33" name="Rectangle 33"/>
          <p:cNvSpPr/>
          <p:nvPr/>
        </p:nvSpPr>
        <p:spPr>
          <a:xfrm>
            <a:off x="609600" y="2667000"/>
            <a:ext cx="10972800" cy="2571750"/>
          </a:xfrm>
          <a:prstGeom prst="rect">
            <a:avLst/>
          </a:prstGeom>
          <a:noFill/>
          <a:ln w="9525">
            <a:solidFill>
              <a:srgbClr val="E3E7EA"/>
            </a:solidFill>
          </a:ln>
        </p:spPr>
      </p:sp>
      <p:sp>
        <p:nvSpPr>
          <p:cNvPr id="34" name="Rectangle 34"/>
          <p:cNvSpPr/>
          <p:nvPr/>
        </p:nvSpPr>
        <p:spPr>
          <a:xfrm>
            <a:off x="609600" y="5334000"/>
            <a:ext cx="10972800" cy="990600"/>
          </a:xfrm>
          <a:prstGeom prst="roundRect">
            <a:avLst>
              <a:gd name="adj" fmla="val 5769"/>
            </a:avLst>
          </a:prstGeom>
          <a:solidFill>
            <a:srgbClr val="EEF6F7"/>
          </a:solidFill>
          <a:ln>
            <a:noFill/>
          </a:ln>
        </p:spPr>
      </p:sp>
      <p:sp>
        <p:nvSpPr>
          <p:cNvPr id="35" name="Rectangle 35"/>
          <p:cNvSpPr/>
          <p:nvPr/>
        </p:nvSpPr>
        <p:spPr>
          <a:xfrm>
            <a:off x="609600" y="5334000"/>
            <a:ext cx="47625" cy="990600"/>
          </a:xfrm>
          <a:prstGeom prst="rect">
            <a:avLst/>
          </a:prstGeom>
          <a:solidFill>
            <a:srgbClr val="264DBF"/>
          </a:solidFill>
          <a:ln>
            <a:noFill/>
          </a:ln>
        </p:spPr>
      </p:sp>
      <p:sp>
        <p:nvSpPr>
          <p:cNvPr id="36" name="TextBox 36"/>
          <p:cNvSpPr txBox="1"/>
          <p:nvPr/>
        </p:nvSpPr>
        <p:spPr>
          <a:xfrm>
            <a:off x="811530" y="5438775"/>
            <a:ext cx="2095500"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ニュースの読み方</a:t>
            </a:r>
          </a:p>
        </p:txBody>
      </p:sp>
      <p:sp>
        <p:nvSpPr>
          <p:cNvPr id="37" name="TextBox 37"/>
          <p:cNvSpPr txBox="1"/>
          <p:nvPr/>
        </p:nvSpPr>
        <p:spPr>
          <a:xfrm>
            <a:off x="811911" y="5713571"/>
            <a:ext cx="12930664" cy="5454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各ニュースは上端のティール帯と「NEWS xx」のチップから始まります。1枚目に見出しとビジュアル、2枚目以降に概要と</a:t>
            </a:r>
          </a:p>
          <a:p>
            <a:pPr algn="l">
              <a:lnSpc>
                <a:spcPts val="2100"/>
              </a:lnSpc>
            </a:pPr>
            <a:r>
              <a:rPr lang="zh-CN" sz="1420" dirty="0">
                <a:solidFill>
                  <a:srgbClr val="000000"/>
                </a:solidFill>
                <a:latin typeface="Zen Kaku Gothic New"/>
                <a:ea typeface="Zen Kaku Gothic New"/>
                <a:cs typeface="Zen Kaku Gothic New"/>
              </a:rPr>
              <a:t>詳細が続きます。</a:t>
            </a:r>
          </a:p>
        </p:txBody>
      </p:sp>
      <p:sp>
        <p:nvSpPr>
          <p:cNvPr id="38" name="TextBox 3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39" name="TextBox 39"/>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5</a:t>
            </a:r>
          </a:p>
        </p:txBody>
      </p:sp>
    </p:spTree>
  </p:cSld>
  <p:clrMapOvr>
    <a:masterClrMapping/>
  </p:clrMapOvr>
  <p:transition xmlns:p14="http://schemas.microsoft.com/office/powerpoint/2010/main" p14:dur="4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7F9FA"/>
          </a:solidFill>
          <a:ln>
            <a:noFill/>
          </a:ln>
        </p:spPr>
      </p:sp>
      <p:sp>
        <p:nvSpPr>
          <p:cNvPr id="3" name="Polygon 3"/>
          <p:cNvSpPr/>
          <p:nvPr/>
        </p:nvSpPr>
        <p:spPr>
          <a:xfrm>
            <a:off x="0" y="0"/>
            <a:ext cx="2476500" cy="2571750"/>
          </a:xfrm>
          <a:custGeom>
            <a:avLst/>
            <a:gdLst/>
            <a:ahLst/>
            <a:cxnLst/>
            <a:rect l="l" t="t" r="r" b="b"/>
            <a:pathLst>
              <a:path w="2476500" h="2571750">
                <a:moveTo>
                  <a:pt x="0" y="0"/>
                </a:moveTo>
                <a:lnTo>
                  <a:pt x="2476500" y="0"/>
                </a:lnTo>
                <a:lnTo>
                  <a:pt x="0" y="2571750"/>
                </a:lnTo>
                <a:close/>
              </a:path>
            </a:pathLst>
          </a:custGeom>
          <a:solidFill>
            <a:srgbClr val="A3DDE3"/>
          </a:solidFill>
          <a:ln>
            <a:noFill/>
          </a:ln>
        </p:spPr>
      </p:sp>
      <p:sp>
        <p:nvSpPr>
          <p:cNvPr id="4" name="TextBox 4"/>
          <p:cNvSpPr txBox="1"/>
          <p:nvPr/>
        </p:nvSpPr>
        <p:spPr>
          <a:xfrm>
            <a:off x="1123950" y="2214562"/>
            <a:ext cx="2183368" cy="2162175"/>
          </a:xfrm>
          <a:prstGeom prst="rect">
            <a:avLst/>
          </a:prstGeom>
          <a:noFill/>
          <a:ln>
            <a:noFill/>
          </a:ln>
        </p:spPr>
        <p:txBody>
          <a:bodyPr wrap="none" lIns="0" tIns="0" rIns="0" bIns="0" anchor="t" anchorCtr="0">
            <a:spAutoFit/>
          </a:bodyPr>
          <a:lstStyle/>
          <a:p>
            <a:pPr algn="l"/>
            <a:r>
              <a:rPr lang="en-US" sz="11250" b="1" dirty="0">
                <a:solidFill>
                  <a:srgbClr val="47BCC6"/>
                </a:solidFill>
                <a:latin typeface="Zen Kaku Gothic New"/>
                <a:ea typeface="Zen Kaku Gothic New"/>
                <a:cs typeface="Zen Kaku Gothic New"/>
              </a:rPr>
              <a:t>01</a:t>
            </a:r>
          </a:p>
        </p:txBody>
      </p:sp>
      <p:sp>
        <p:nvSpPr>
          <p:cNvPr id="5" name="TextBox 5"/>
          <p:cNvSpPr txBox="1"/>
          <p:nvPr/>
        </p:nvSpPr>
        <p:spPr>
          <a:xfrm>
            <a:off x="1125474" y="3818572"/>
            <a:ext cx="5268206" cy="674751"/>
          </a:xfrm>
          <a:prstGeom prst="rect">
            <a:avLst/>
          </a:prstGeom>
          <a:noFill/>
          <a:ln>
            <a:noFill/>
          </a:ln>
        </p:spPr>
        <p:txBody>
          <a:bodyPr wrap="none" lIns="0" tIns="0" rIns="0" bIns="0" anchor="t" anchorCtr="0">
            <a:spAutoFit/>
          </a:bodyPr>
          <a:lstStyle/>
          <a:p>
            <a:pPr algn="l"/>
            <a:r>
              <a:rPr lang="zh-CN" sz="3450" b="1" dirty="0">
                <a:solidFill>
                  <a:srgbClr val="000000"/>
                </a:solidFill>
                <a:latin typeface="Zen Kaku Gothic New"/>
                <a:ea typeface="Zen Kaku Gothic New"/>
                <a:cs typeface="Zen Kaku Gothic New"/>
              </a:rPr>
              <a:t>2026年9月の現在地</a:t>
            </a:r>
          </a:p>
        </p:txBody>
      </p:sp>
      <p:sp>
        <p:nvSpPr>
          <p:cNvPr id="6" name="Rectangle 6"/>
          <p:cNvSpPr/>
          <p:nvPr/>
        </p:nvSpPr>
        <p:spPr>
          <a:xfrm>
            <a:off x="1162050" y="4438650"/>
            <a:ext cx="3429000" cy="28575"/>
          </a:xfrm>
          <a:prstGeom prst="rect">
            <a:avLst/>
          </a:prstGeom>
          <a:solidFill>
            <a:srgbClr val="47BCC6"/>
          </a:solidFill>
          <a:ln>
            <a:noFill/>
          </a:ln>
        </p:spPr>
      </p:sp>
      <p:sp>
        <p:nvSpPr>
          <p:cNvPr id="7" name="TextBox 7"/>
          <p:cNvSpPr txBox="1"/>
          <p:nvPr/>
        </p:nvSpPr>
        <p:spPr>
          <a:xfrm>
            <a:off x="1154049" y="4687729"/>
            <a:ext cx="9806226" cy="612838"/>
          </a:xfrm>
          <a:prstGeom prst="rect">
            <a:avLst/>
          </a:prstGeom>
          <a:noFill/>
          <a:ln>
            <a:noFill/>
          </a:ln>
        </p:spPr>
        <p:txBody>
          <a:bodyPr wrap="square" lIns="0" tIns="0" rIns="0" bIns="0" anchor="t" anchorCtr="0"/>
          <a:lstStyle/>
          <a:p>
            <a:pPr algn="l">
              <a:lnSpc>
                <a:spcPts val="2400"/>
              </a:lnSpc>
            </a:pPr>
            <a:r>
              <a:rPr lang="zh-CN" sz="1580" dirty="0">
                <a:solidFill>
                  <a:srgbClr val="484848"/>
                </a:solidFill>
                <a:latin typeface="Zen Kaku Gothic New"/>
                <a:ea typeface="Zen Kaku Gothic New"/>
                <a:cs typeface="Zen Kaku Gothic New"/>
              </a:rPr>
              <a:t>総合指標の上位3モデルは2ポイント差に収まりました。差がつくのは1タスクあたり</a:t>
            </a:r>
          </a:p>
          <a:p>
            <a:pPr algn="l">
              <a:lnSpc>
                <a:spcPts val="2400"/>
              </a:lnSpc>
            </a:pPr>
            <a:r>
              <a:rPr lang="zh-CN" sz="1580" dirty="0">
                <a:solidFill>
                  <a:srgbClr val="484848"/>
                </a:solidFill>
                <a:latin typeface="Zen Kaku Gothic New"/>
                <a:ea typeface="Zen Kaku Gothic New"/>
                <a:cs typeface="Zen Kaku Gothic New"/>
              </a:rPr>
              <a:t>のコストと、重みが公開されているかどうかです。</a:t>
            </a:r>
          </a:p>
        </p:txBody>
      </p:sp>
      <p:sp>
        <p:nvSpPr>
          <p:cNvPr id="8" name="TextBox 8"/>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Tree>
  </p:cSld>
  <p:clrMapOvr>
    <a:masterClrMapping/>
  </p:clrMapOvr>
  <p:transition xmlns:p14="http://schemas.microsoft.com/office/powerpoint/2010/main" p14:dur="4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79256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モデル選定の分かれ目</a:t>
            </a:r>
          </a:p>
        </p:txBody>
      </p:sp>
      <p:sp>
        <p:nvSpPr>
          <p:cNvPr id="5" name="Rectangle 5"/>
          <p:cNvSpPr/>
          <p:nvPr/>
        </p:nvSpPr>
        <p:spPr>
          <a:xfrm>
            <a:off x="609600" y="1028700"/>
            <a:ext cx="10972800" cy="19050"/>
          </a:xfrm>
          <a:prstGeom prst="rect">
            <a:avLst/>
          </a:prstGeom>
          <a:solidFill>
            <a:srgbClr val="A3DDE3"/>
          </a:solidFill>
          <a:ln>
            <a:noFill/>
          </a:ln>
        </p:spPr>
      </p:sp>
      <p:sp>
        <p:nvSpPr>
          <p:cNvPr id="6" name="Rectangle 6"/>
          <p:cNvSpPr/>
          <p:nvPr/>
        </p:nvSpPr>
        <p:spPr>
          <a:xfrm>
            <a:off x="609600" y="2190750"/>
            <a:ext cx="76200" cy="1276350"/>
          </a:xfrm>
          <a:prstGeom prst="rect">
            <a:avLst/>
          </a:prstGeom>
          <a:solidFill>
            <a:srgbClr val="47BCC6"/>
          </a:solidFill>
          <a:ln>
            <a:noFill/>
          </a:ln>
        </p:spPr>
      </p:sp>
      <p:sp>
        <p:nvSpPr>
          <p:cNvPr id="7" name="TextBox 7"/>
          <p:cNvSpPr txBox="1"/>
          <p:nvPr/>
        </p:nvSpPr>
        <p:spPr>
          <a:xfrm>
            <a:off x="975360" y="2305050"/>
            <a:ext cx="5751195" cy="586740"/>
          </a:xfrm>
          <a:prstGeom prst="rect">
            <a:avLst/>
          </a:prstGeom>
          <a:noFill/>
          <a:ln>
            <a:noFill/>
          </a:ln>
        </p:spPr>
        <p:txBody>
          <a:bodyPr wrap="none" lIns="0" tIns="0" rIns="0" bIns="0" anchor="t" anchorCtr="0">
            <a:spAutoFit/>
          </a:bodyPr>
          <a:lstStyle/>
          <a:p>
            <a:pPr algn="l"/>
            <a:r>
              <a:rPr lang="zh-CN" sz="3000" b="1" dirty="0">
                <a:solidFill>
                  <a:srgbClr val="000000"/>
                </a:solidFill>
                <a:latin typeface="Zen Kaku Gothic New"/>
                <a:ea typeface="Zen Kaku Gothic New"/>
                <a:cs typeface="Zen Kaku Gothic New"/>
              </a:rPr>
              <a:t>選定の基準は、性能から</a:t>
            </a:r>
          </a:p>
        </p:txBody>
      </p:sp>
      <p:sp>
        <p:nvSpPr>
          <p:cNvPr id="8" name="TextBox 8"/>
          <p:cNvSpPr txBox="1"/>
          <p:nvPr/>
        </p:nvSpPr>
        <p:spPr>
          <a:xfrm>
            <a:off x="975360" y="2857500"/>
            <a:ext cx="7597426" cy="586740"/>
          </a:xfrm>
          <a:prstGeom prst="rect">
            <a:avLst/>
          </a:prstGeom>
          <a:noFill/>
          <a:ln>
            <a:noFill/>
          </a:ln>
        </p:spPr>
        <p:txBody>
          <a:bodyPr wrap="none" lIns="0" tIns="0" rIns="0" bIns="0" anchor="t" anchorCtr="0">
            <a:spAutoFit/>
          </a:bodyPr>
          <a:lstStyle/>
          <a:p>
            <a:pPr algn="l"/>
            <a:r>
              <a:rPr lang="zh-CN" sz="3000" b="1" dirty="0">
                <a:solidFill>
                  <a:srgbClr val="264DBF"/>
                </a:solidFill>
                <a:latin typeface="Zen Kaku Gothic New"/>
                <a:ea typeface="Zen Kaku Gothic New"/>
                <a:cs typeface="Zen Kaku Gothic New"/>
              </a:rPr>
              <a:t>1タスクいくらか</a:t>
            </a:r>
            <a:r>
              <a:rPr lang="zh-CN" sz="3000" b="1" dirty="0">
                <a:solidFill>
                  <a:srgbClr val="000000"/>
                </a:solidFill>
                <a:latin typeface="Zen Kaku Gothic New"/>
                <a:ea typeface="Zen Kaku Gothic New"/>
                <a:cs typeface="Zen Kaku Gothic New"/>
              </a:rPr>
              <a:t>へ移りました。</a:t>
            </a:r>
          </a:p>
        </p:txBody>
      </p:sp>
      <p:sp>
        <p:nvSpPr>
          <p:cNvPr id="9" name="TextBox 9"/>
          <p:cNvSpPr txBox="1"/>
          <p:nvPr/>
        </p:nvSpPr>
        <p:spPr>
          <a:xfrm>
            <a:off x="1001649" y="3735229"/>
            <a:ext cx="7166896" cy="1222438"/>
          </a:xfrm>
          <a:prstGeom prst="rect">
            <a:avLst/>
          </a:prstGeom>
          <a:noFill/>
          <a:ln>
            <a:noFill/>
          </a:ln>
        </p:spPr>
        <p:txBody>
          <a:bodyPr wrap="square" lIns="0" tIns="0" rIns="0" bIns="0" anchor="t" anchorCtr="0"/>
          <a:lstStyle/>
          <a:p>
            <a:pPr algn="l">
              <a:lnSpc>
                <a:spcPts val="2400"/>
              </a:lnSpc>
            </a:pPr>
            <a:r>
              <a:rPr lang="zh-CN" sz="1580" dirty="0">
                <a:solidFill>
                  <a:srgbClr val="484848"/>
                </a:solidFill>
                <a:latin typeface="Zen Kaku Gothic New"/>
                <a:ea typeface="Zen Kaku Gothic New"/>
                <a:cs typeface="Zen Kaku Gothic New"/>
              </a:rPr>
              <a:t>総合指標の上位はClaude Opus 5が61、Claude Fable 5が60、</a:t>
            </a:r>
          </a:p>
          <a:p>
            <a:pPr algn="l">
              <a:lnSpc>
                <a:spcPts val="2400"/>
              </a:lnSpc>
            </a:pPr>
            <a:r>
              <a:rPr lang="zh-CN" sz="1580" dirty="0">
                <a:solidFill>
                  <a:srgbClr val="484848"/>
                </a:solidFill>
                <a:latin typeface="Zen Kaku Gothic New"/>
                <a:ea typeface="Zen Kaku Gothic New"/>
                <a:cs typeface="Zen Kaku Gothic New"/>
              </a:rPr>
              <a:t>GPT-5.6 Solが59です。上位3モデルの差は2ポイントです。</a:t>
            </a:r>
          </a:p>
          <a:p>
            <a:pPr algn="l">
              <a:lnSpc>
                <a:spcPts val="2400"/>
              </a:lnSpc>
            </a:pPr>
            <a:r>
              <a:rPr lang="zh-CN" sz="1580" dirty="0">
                <a:solidFill>
                  <a:srgbClr val="484848"/>
                </a:solidFill>
                <a:latin typeface="Zen Kaku Gothic New"/>
                <a:ea typeface="Zen Kaku Gothic New"/>
                <a:cs typeface="Zen Kaku Gothic New"/>
              </a:rPr>
              <a:t>同じ表の1タスク平均コストは最安$0.04から</a:t>
            </a:r>
          </a:p>
          <a:p>
            <a:pPr algn="l">
              <a:lnSpc>
                <a:spcPts val="2400"/>
              </a:lnSpc>
            </a:pPr>
            <a:r>
              <a:rPr lang="zh-CN" sz="1580" dirty="0">
                <a:solidFill>
                  <a:srgbClr val="484848"/>
                </a:solidFill>
                <a:latin typeface="Zen Kaku Gothic New"/>
                <a:ea typeface="Zen Kaku Gothic New"/>
                <a:cs typeface="Zen Kaku Gothic New"/>
              </a:rPr>
              <a:t>最高$2.75まで開き、その差は約69倍です。</a:t>
            </a:r>
          </a:p>
        </p:txBody>
      </p:sp>
      <p:sp>
        <p:nvSpPr>
          <p:cNvPr id="10" name="TextBox 10"/>
          <p:cNvSpPr txBox="1"/>
          <p:nvPr/>
        </p:nvSpPr>
        <p:spPr>
          <a:xfrm>
            <a:off x="602361" y="6132671"/>
            <a:ext cx="6778419"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artificialanalysis.ai/models（2026年7月28日アクセス）</a:t>
            </a:r>
          </a:p>
        </p:txBody>
      </p:sp>
      <p:sp>
        <p:nvSpPr>
          <p:cNvPr id="11" name="TextBox 11"/>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12" name="TextBox 12"/>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7</a:t>
            </a:r>
          </a:p>
        </p:txBody>
      </p:sp>
    </p:spTree>
  </p:cSld>
  <p:clrMapOvr>
    <a:masterClrMapping/>
  </p:clrMapOvr>
  <p:transition xmlns:p14="http://schemas.microsoft.com/office/powerpoint/2010/main" p14:dur="40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867979"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2026年前半の主要発表</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3132734"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この7か月で実務に効いたのは、</a:t>
            </a:r>
            <a:r>
              <a:rPr lang="zh-CN" sz="2480" b="1" dirty="0">
                <a:solidFill>
                  <a:srgbClr val="264DBF"/>
                </a:solidFill>
                <a:latin typeface="Zen Kaku Gothic New"/>
                <a:ea typeface="Zen Kaku Gothic New"/>
                <a:cs typeface="Zen Kaku Gothic New"/>
              </a:rPr>
              <a:t>重みの公開日と規制の適用日</a:t>
            </a:r>
            <a:r>
              <a:rPr lang="zh-CN" sz="2480" b="1" dirty="0">
                <a:solidFill>
                  <a:srgbClr val="000000"/>
                </a:solidFill>
                <a:latin typeface="Zen Kaku Gothic New"/>
                <a:ea typeface="Zen Kaku Gothic New"/>
                <a:cs typeface="Zen Kaku Gothic New"/>
              </a:rPr>
              <a:t>です。</a:t>
            </a:r>
          </a:p>
        </p:txBody>
      </p:sp>
      <p:sp>
        <p:nvSpPr>
          <p:cNvPr id="7" name="Rectangle 7"/>
          <p:cNvSpPr/>
          <p:nvPr/>
        </p:nvSpPr>
        <p:spPr>
          <a:xfrm>
            <a:off x="609600" y="2152650"/>
            <a:ext cx="10972800" cy="419100"/>
          </a:xfrm>
          <a:prstGeom prst="rect">
            <a:avLst/>
          </a:prstGeom>
          <a:solidFill>
            <a:srgbClr val="0B2E33"/>
          </a:solidFill>
          <a:ln>
            <a:noFill/>
          </a:ln>
        </p:spPr>
      </p:sp>
      <p:sp>
        <p:nvSpPr>
          <p:cNvPr id="8" name="TextBox 8"/>
          <p:cNvSpPr txBox="1"/>
          <p:nvPr/>
        </p:nvSpPr>
        <p:spPr>
          <a:xfrm>
            <a:off x="773811" y="2275046"/>
            <a:ext cx="508540"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日付</a:t>
            </a:r>
          </a:p>
        </p:txBody>
      </p:sp>
      <p:sp>
        <p:nvSpPr>
          <p:cNvPr id="9" name="TextBox 9"/>
          <p:cNvSpPr txBox="1"/>
          <p:nvPr/>
        </p:nvSpPr>
        <p:spPr>
          <a:xfrm>
            <a:off x="2259711" y="2275046"/>
            <a:ext cx="755571"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出来事</a:t>
            </a:r>
          </a:p>
        </p:txBody>
      </p:sp>
      <p:sp>
        <p:nvSpPr>
          <p:cNvPr id="10" name="TextBox 10"/>
          <p:cNvSpPr txBox="1"/>
          <p:nvPr/>
        </p:nvSpPr>
        <p:spPr>
          <a:xfrm>
            <a:off x="7593711" y="2275046"/>
            <a:ext cx="1496663" cy="278702"/>
          </a:xfrm>
          <a:prstGeom prst="rect">
            <a:avLst/>
          </a:prstGeom>
          <a:noFill/>
          <a:ln>
            <a:noFill/>
          </a:ln>
        </p:spPr>
        <p:txBody>
          <a:bodyPr wrap="none" lIns="0" tIns="0" rIns="0" bIns="0" anchor="t" anchorCtr="0">
            <a:spAutoFit/>
          </a:bodyPr>
          <a:lstStyle/>
          <a:p>
            <a:pPr algn="l"/>
            <a:r>
              <a:rPr lang="zh-CN" sz="1420" b="1" dirty="0">
                <a:solidFill>
                  <a:srgbClr val="FFFFFF"/>
                </a:solidFill>
                <a:latin typeface="Zen Kaku Gothic New"/>
                <a:ea typeface="Zen Kaku Gothic New"/>
                <a:cs typeface="Zen Kaku Gothic New"/>
              </a:rPr>
              <a:t>何が変わるか</a:t>
            </a:r>
          </a:p>
        </p:txBody>
      </p:sp>
      <p:sp>
        <p:nvSpPr>
          <p:cNvPr id="11" name="Rectangle 11"/>
          <p:cNvSpPr/>
          <p:nvPr/>
        </p:nvSpPr>
        <p:spPr>
          <a:xfrm>
            <a:off x="609600" y="2571750"/>
            <a:ext cx="10972800" cy="381000"/>
          </a:xfrm>
          <a:prstGeom prst="rect">
            <a:avLst/>
          </a:prstGeom>
          <a:solidFill>
            <a:srgbClr val="FFFFFF"/>
          </a:solidFill>
          <a:ln>
            <a:noFill/>
          </a:ln>
        </p:spPr>
      </p:sp>
      <p:sp>
        <p:nvSpPr>
          <p:cNvPr id="12" name="TextBox 12"/>
          <p:cNvSpPr txBox="1"/>
          <p:nvPr/>
        </p:nvSpPr>
        <p:spPr>
          <a:xfrm>
            <a:off x="773811" y="2665571"/>
            <a:ext cx="91614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1月16日</a:t>
            </a:r>
          </a:p>
        </p:txBody>
      </p:sp>
      <p:sp>
        <p:nvSpPr>
          <p:cNvPr id="13" name="TextBox 13"/>
          <p:cNvSpPr txBox="1"/>
          <p:nvPr/>
        </p:nvSpPr>
        <p:spPr>
          <a:xfrm>
            <a:off x="2259711" y="2665571"/>
            <a:ext cx="394766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ValveがSteamのAI開示ルールを改定</a:t>
            </a:r>
          </a:p>
        </p:txBody>
      </p:sp>
      <p:sp>
        <p:nvSpPr>
          <p:cNvPr id="14" name="TextBox 14"/>
          <p:cNvSpPr txBox="1"/>
          <p:nvPr/>
        </p:nvSpPr>
        <p:spPr>
          <a:xfrm>
            <a:off x="7593711" y="2665571"/>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開示義務の対象を絞る</a:t>
            </a:r>
          </a:p>
        </p:txBody>
      </p:sp>
      <p:sp>
        <p:nvSpPr>
          <p:cNvPr id="15" name="Rectangle 15"/>
          <p:cNvSpPr/>
          <p:nvPr/>
        </p:nvSpPr>
        <p:spPr>
          <a:xfrm>
            <a:off x="609600" y="2952750"/>
            <a:ext cx="10972800" cy="381000"/>
          </a:xfrm>
          <a:prstGeom prst="rect">
            <a:avLst/>
          </a:prstGeom>
          <a:solidFill>
            <a:srgbClr val="F7F9FA"/>
          </a:solidFill>
          <a:ln>
            <a:noFill/>
          </a:ln>
        </p:spPr>
      </p:sp>
      <p:sp>
        <p:nvSpPr>
          <p:cNvPr id="16" name="TextBox 16"/>
          <p:cNvSpPr txBox="1"/>
          <p:nvPr/>
        </p:nvSpPr>
        <p:spPr>
          <a:xfrm>
            <a:off x="773811" y="3046571"/>
            <a:ext cx="91614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2月19日</a:t>
            </a:r>
          </a:p>
        </p:txBody>
      </p:sp>
      <p:sp>
        <p:nvSpPr>
          <p:cNvPr id="17" name="TextBox 17"/>
          <p:cNvSpPr txBox="1"/>
          <p:nvPr/>
        </p:nvSpPr>
        <p:spPr>
          <a:xfrm>
            <a:off x="2259711" y="3046571"/>
            <a:ext cx="562651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パナソニック コネクトがAIエージェント運用開始</a:t>
            </a:r>
          </a:p>
        </p:txBody>
      </p:sp>
      <p:sp>
        <p:nvSpPr>
          <p:cNvPr id="18" name="TextBox 18"/>
          <p:cNvSpPr txBox="1"/>
          <p:nvPr/>
        </p:nvSpPr>
        <p:spPr>
          <a:xfrm>
            <a:off x="7593711" y="3046571"/>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図面と設計仕様の照合</a:t>
            </a:r>
          </a:p>
        </p:txBody>
      </p:sp>
      <p:sp>
        <p:nvSpPr>
          <p:cNvPr id="19" name="Rectangle 19"/>
          <p:cNvSpPr/>
          <p:nvPr/>
        </p:nvSpPr>
        <p:spPr>
          <a:xfrm>
            <a:off x="609600" y="3333750"/>
            <a:ext cx="10972800" cy="381000"/>
          </a:xfrm>
          <a:prstGeom prst="rect">
            <a:avLst/>
          </a:prstGeom>
          <a:solidFill>
            <a:srgbClr val="FFFFFF"/>
          </a:solidFill>
          <a:ln>
            <a:noFill/>
          </a:ln>
        </p:spPr>
      </p:sp>
      <p:sp>
        <p:nvSpPr>
          <p:cNvPr id="20" name="TextBox 20"/>
          <p:cNvSpPr txBox="1"/>
          <p:nvPr/>
        </p:nvSpPr>
        <p:spPr>
          <a:xfrm>
            <a:off x="773811" y="3427571"/>
            <a:ext cx="91614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4月17日</a:t>
            </a:r>
          </a:p>
        </p:txBody>
      </p:sp>
      <p:sp>
        <p:nvSpPr>
          <p:cNvPr id="21" name="TextBox 21"/>
          <p:cNvSpPr txBox="1"/>
          <p:nvPr/>
        </p:nvSpPr>
        <p:spPr>
          <a:xfrm>
            <a:off x="2259711" y="3427571"/>
            <a:ext cx="360605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AnthropicがClaude Designを公開</a:t>
            </a:r>
          </a:p>
        </p:txBody>
      </p:sp>
      <p:sp>
        <p:nvSpPr>
          <p:cNvPr id="22" name="TextBox 22"/>
          <p:cNvSpPr txBox="1"/>
          <p:nvPr/>
        </p:nvSpPr>
        <p:spPr>
          <a:xfrm>
            <a:off x="7593711" y="3427571"/>
            <a:ext cx="3275286"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同日にFigma株が6〜7.7%下落</a:t>
            </a:r>
          </a:p>
        </p:txBody>
      </p:sp>
      <p:sp>
        <p:nvSpPr>
          <p:cNvPr id="23" name="Rectangle 23"/>
          <p:cNvSpPr/>
          <p:nvPr/>
        </p:nvSpPr>
        <p:spPr>
          <a:xfrm>
            <a:off x="609600" y="3714750"/>
            <a:ext cx="10972800" cy="381000"/>
          </a:xfrm>
          <a:prstGeom prst="rect">
            <a:avLst/>
          </a:prstGeom>
          <a:solidFill>
            <a:srgbClr val="F7F9FA"/>
          </a:solidFill>
          <a:ln>
            <a:noFill/>
          </a:ln>
        </p:spPr>
      </p:sp>
      <p:sp>
        <p:nvSpPr>
          <p:cNvPr id="24" name="TextBox 24"/>
          <p:cNvSpPr txBox="1"/>
          <p:nvPr/>
        </p:nvSpPr>
        <p:spPr>
          <a:xfrm>
            <a:off x="773811" y="3808571"/>
            <a:ext cx="78027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6月9日</a:t>
            </a:r>
          </a:p>
        </p:txBody>
      </p:sp>
      <p:sp>
        <p:nvSpPr>
          <p:cNvPr id="25" name="TextBox 25"/>
          <p:cNvSpPr txBox="1"/>
          <p:nvPr/>
        </p:nvSpPr>
        <p:spPr>
          <a:xfrm>
            <a:off x="2259711" y="3808571"/>
            <a:ext cx="408024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Claude Fable 5とMythos 5が提供開始</a:t>
            </a:r>
          </a:p>
        </p:txBody>
      </p:sp>
      <p:sp>
        <p:nvSpPr>
          <p:cNvPr id="26" name="TextBox 26"/>
          <p:cNvSpPr txBox="1"/>
          <p:nvPr/>
        </p:nvSpPr>
        <p:spPr>
          <a:xfrm>
            <a:off x="7593711" y="3808571"/>
            <a:ext cx="236715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総合指標の首位が交代</a:t>
            </a:r>
          </a:p>
        </p:txBody>
      </p:sp>
      <p:sp>
        <p:nvSpPr>
          <p:cNvPr id="27" name="Rectangle 27"/>
          <p:cNvSpPr/>
          <p:nvPr/>
        </p:nvSpPr>
        <p:spPr>
          <a:xfrm>
            <a:off x="609600" y="4095750"/>
            <a:ext cx="10972800" cy="381000"/>
          </a:xfrm>
          <a:prstGeom prst="rect">
            <a:avLst/>
          </a:prstGeom>
          <a:solidFill>
            <a:srgbClr val="FFFFFF"/>
          </a:solidFill>
          <a:ln>
            <a:noFill/>
          </a:ln>
        </p:spPr>
      </p:sp>
      <p:sp>
        <p:nvSpPr>
          <p:cNvPr id="28" name="TextBox 28"/>
          <p:cNvSpPr txBox="1"/>
          <p:nvPr/>
        </p:nvSpPr>
        <p:spPr>
          <a:xfrm>
            <a:off x="773811" y="4189571"/>
            <a:ext cx="780274"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7月9日</a:t>
            </a:r>
          </a:p>
        </p:txBody>
      </p:sp>
      <p:sp>
        <p:nvSpPr>
          <p:cNvPr id="29" name="TextBox 29"/>
          <p:cNvSpPr txBox="1"/>
          <p:nvPr/>
        </p:nvSpPr>
        <p:spPr>
          <a:xfrm>
            <a:off x="2259711" y="4189571"/>
            <a:ext cx="432108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AtCoder世界一決定戦でAIが人間に勝利</a:t>
            </a:r>
          </a:p>
        </p:txBody>
      </p:sp>
      <p:sp>
        <p:nvSpPr>
          <p:cNvPr id="30" name="TextBox 30"/>
          <p:cNvSpPr txBox="1"/>
          <p:nvPr/>
        </p:nvSpPr>
        <p:spPr>
          <a:xfrm>
            <a:off x="7593711" y="4189571"/>
            <a:ext cx="2837688"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昨年は人間が優勝していた</a:t>
            </a:r>
          </a:p>
        </p:txBody>
      </p:sp>
      <p:sp>
        <p:nvSpPr>
          <p:cNvPr id="31" name="Rectangle 31"/>
          <p:cNvSpPr/>
          <p:nvPr/>
        </p:nvSpPr>
        <p:spPr>
          <a:xfrm>
            <a:off x="609600" y="4476750"/>
            <a:ext cx="10972800" cy="381000"/>
          </a:xfrm>
          <a:prstGeom prst="rect">
            <a:avLst/>
          </a:prstGeom>
          <a:solidFill>
            <a:srgbClr val="F7F9FA"/>
          </a:solidFill>
          <a:ln>
            <a:noFill/>
          </a:ln>
        </p:spPr>
      </p:sp>
      <p:sp>
        <p:nvSpPr>
          <p:cNvPr id="32" name="TextBox 32"/>
          <p:cNvSpPr txBox="1"/>
          <p:nvPr/>
        </p:nvSpPr>
        <p:spPr>
          <a:xfrm>
            <a:off x="773811" y="4570571"/>
            <a:ext cx="91614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7月16日</a:t>
            </a:r>
          </a:p>
        </p:txBody>
      </p:sp>
      <p:sp>
        <p:nvSpPr>
          <p:cNvPr id="33" name="TextBox 33"/>
          <p:cNvSpPr txBox="1"/>
          <p:nvPr/>
        </p:nvSpPr>
        <p:spPr>
          <a:xfrm>
            <a:off x="2259711" y="4570571"/>
            <a:ext cx="3163443"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Moonshot AIがKimi K3を発表</a:t>
            </a:r>
          </a:p>
        </p:txBody>
      </p:sp>
      <p:sp>
        <p:nvSpPr>
          <p:cNvPr id="34" name="TextBox 34"/>
          <p:cNvSpPr txBox="1"/>
          <p:nvPr/>
        </p:nvSpPr>
        <p:spPr>
          <a:xfrm>
            <a:off x="7593711" y="4570571"/>
            <a:ext cx="2284809"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7月27日に重みを公開</a:t>
            </a:r>
          </a:p>
        </p:txBody>
      </p:sp>
      <p:sp>
        <p:nvSpPr>
          <p:cNvPr id="35" name="Rectangle 35"/>
          <p:cNvSpPr/>
          <p:nvPr/>
        </p:nvSpPr>
        <p:spPr>
          <a:xfrm>
            <a:off x="609600" y="4857750"/>
            <a:ext cx="10972800" cy="381000"/>
          </a:xfrm>
          <a:prstGeom prst="rect">
            <a:avLst/>
          </a:prstGeom>
          <a:solidFill>
            <a:srgbClr val="FFFFFF"/>
          </a:solidFill>
          <a:ln>
            <a:noFill/>
          </a:ln>
        </p:spPr>
      </p:sp>
      <p:sp>
        <p:nvSpPr>
          <p:cNvPr id="36" name="TextBox 36"/>
          <p:cNvSpPr txBox="1"/>
          <p:nvPr/>
        </p:nvSpPr>
        <p:spPr>
          <a:xfrm>
            <a:off x="773811" y="4951571"/>
            <a:ext cx="91614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7月22日</a:t>
            </a:r>
          </a:p>
        </p:txBody>
      </p:sp>
      <p:sp>
        <p:nvSpPr>
          <p:cNvPr id="37" name="TextBox 37"/>
          <p:cNvSpPr txBox="1"/>
          <p:nvPr/>
        </p:nvSpPr>
        <p:spPr>
          <a:xfrm>
            <a:off x="2259711" y="4951571"/>
            <a:ext cx="416501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ホワイトハウスがGenesis Mission発表</a:t>
            </a:r>
          </a:p>
        </p:txBody>
      </p:sp>
      <p:sp>
        <p:nvSpPr>
          <p:cNvPr id="38" name="TextBox 38"/>
          <p:cNvSpPr txBox="1"/>
          <p:nvPr/>
        </p:nvSpPr>
        <p:spPr>
          <a:xfrm>
            <a:off x="7593711" y="4951571"/>
            <a:ext cx="288474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連邦15機関超で50億ドル超</a:t>
            </a:r>
          </a:p>
        </p:txBody>
      </p:sp>
      <p:sp>
        <p:nvSpPr>
          <p:cNvPr id="39" name="Rectangle 39"/>
          <p:cNvSpPr/>
          <p:nvPr/>
        </p:nvSpPr>
        <p:spPr>
          <a:xfrm>
            <a:off x="609600" y="5238750"/>
            <a:ext cx="10972800" cy="381000"/>
          </a:xfrm>
          <a:prstGeom prst="rect">
            <a:avLst/>
          </a:prstGeom>
          <a:solidFill>
            <a:srgbClr val="F7F9FA"/>
          </a:solidFill>
          <a:ln>
            <a:noFill/>
          </a:ln>
        </p:spPr>
      </p:sp>
      <p:sp>
        <p:nvSpPr>
          <p:cNvPr id="40" name="TextBox 40"/>
          <p:cNvSpPr txBox="1"/>
          <p:nvPr/>
        </p:nvSpPr>
        <p:spPr>
          <a:xfrm>
            <a:off x="773811" y="5332571"/>
            <a:ext cx="91614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7月24日</a:t>
            </a:r>
          </a:p>
        </p:txBody>
      </p:sp>
      <p:sp>
        <p:nvSpPr>
          <p:cNvPr id="41" name="TextBox 41"/>
          <p:cNvSpPr txBox="1"/>
          <p:nvPr/>
        </p:nvSpPr>
        <p:spPr>
          <a:xfrm>
            <a:off x="2259711" y="5332571"/>
            <a:ext cx="3657790"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AnthropicがClaude Opus 5を公開</a:t>
            </a:r>
          </a:p>
        </p:txBody>
      </p:sp>
      <p:sp>
        <p:nvSpPr>
          <p:cNvPr id="42" name="TextBox 42"/>
          <p:cNvSpPr txBox="1"/>
          <p:nvPr/>
        </p:nvSpPr>
        <p:spPr>
          <a:xfrm>
            <a:off x="7593711" y="5332571"/>
            <a:ext cx="1920145"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総合指標61で首位</a:t>
            </a:r>
          </a:p>
        </p:txBody>
      </p:sp>
      <p:sp>
        <p:nvSpPr>
          <p:cNvPr id="43" name="Rectangle 43"/>
          <p:cNvSpPr/>
          <p:nvPr/>
        </p:nvSpPr>
        <p:spPr>
          <a:xfrm>
            <a:off x="609600" y="5619750"/>
            <a:ext cx="10972800" cy="381000"/>
          </a:xfrm>
          <a:prstGeom prst="rect">
            <a:avLst/>
          </a:prstGeom>
          <a:solidFill>
            <a:srgbClr val="FFFFFF"/>
          </a:solidFill>
          <a:ln>
            <a:noFill/>
          </a:ln>
        </p:spPr>
      </p:sp>
      <p:sp>
        <p:nvSpPr>
          <p:cNvPr id="44" name="TextBox 44"/>
          <p:cNvSpPr txBox="1"/>
          <p:nvPr/>
        </p:nvSpPr>
        <p:spPr>
          <a:xfrm>
            <a:off x="773811" y="5713571"/>
            <a:ext cx="916141" cy="278702"/>
          </a:xfrm>
          <a:prstGeom prst="rect">
            <a:avLst/>
          </a:prstGeom>
          <a:noFill/>
          <a:ln>
            <a:noFill/>
          </a:ln>
        </p:spPr>
        <p:txBody>
          <a:bodyPr wrap="none" lIns="0" tIns="0" rIns="0" bIns="0" anchor="t" anchorCtr="0">
            <a:spAutoFit/>
          </a:bodyPr>
          <a:lstStyle/>
          <a:p>
            <a:pPr algn="l"/>
            <a:r>
              <a:rPr lang="zh-CN" sz="1420" b="1" dirty="0">
                <a:solidFill>
                  <a:srgbClr val="000000"/>
                </a:solidFill>
                <a:latin typeface="Zen Kaku Gothic New"/>
                <a:ea typeface="Zen Kaku Gothic New"/>
                <a:cs typeface="Zen Kaku Gothic New"/>
              </a:rPr>
              <a:t>7月28日</a:t>
            </a:r>
          </a:p>
        </p:txBody>
      </p:sp>
      <p:sp>
        <p:nvSpPr>
          <p:cNvPr id="45" name="TextBox 45"/>
          <p:cNvSpPr txBox="1"/>
          <p:nvPr/>
        </p:nvSpPr>
        <p:spPr>
          <a:xfrm>
            <a:off x="2259711" y="5713571"/>
            <a:ext cx="4631842"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減速を求める署名「Pacing the Frontier」</a:t>
            </a:r>
          </a:p>
        </p:txBody>
      </p:sp>
      <p:sp>
        <p:nvSpPr>
          <p:cNvPr id="46" name="TextBox 46"/>
          <p:cNvSpPr txBox="1"/>
          <p:nvPr/>
        </p:nvSpPr>
        <p:spPr>
          <a:xfrm>
            <a:off x="7593711" y="5713571"/>
            <a:ext cx="1837801" cy="278702"/>
          </a:xfrm>
          <a:prstGeom prst="rect">
            <a:avLst/>
          </a:prstGeom>
          <a:noFill/>
          <a:ln>
            <a:noFill/>
          </a:ln>
        </p:spPr>
        <p:txBody>
          <a:bodyPr wrap="none" lIns="0" tIns="0" rIns="0" bIns="0" anchor="t" anchorCtr="0">
            <a:spAutoFit/>
          </a:bodyPr>
          <a:lstStyle/>
          <a:p>
            <a:pPr algn="l"/>
            <a:r>
              <a:rPr lang="zh-CN" sz="1420" dirty="0">
                <a:solidFill>
                  <a:srgbClr val="484848"/>
                </a:solidFill>
                <a:latin typeface="Zen Kaku Gothic New"/>
                <a:ea typeface="Zen Kaku Gothic New"/>
                <a:cs typeface="Zen Kaku Gothic New"/>
              </a:rPr>
              <a:t>1,200人超が署名</a:t>
            </a:r>
          </a:p>
        </p:txBody>
      </p:sp>
      <p:sp>
        <p:nvSpPr>
          <p:cNvPr id="47" name="Line 47"/>
          <p:cNvSpPr/>
          <p:nvPr/>
        </p:nvSpPr>
        <p:spPr>
          <a:xfrm>
            <a:off x="2095500" y="2571750"/>
            <a:ext cx="9525" cy="3429000"/>
          </a:xfrm>
          <a:custGeom>
            <a:avLst/>
            <a:gdLst/>
            <a:ahLst/>
            <a:cxnLst/>
            <a:rect l="l" t="t" r="r" b="b"/>
            <a:pathLst>
              <a:path w="9525" h="3429000">
                <a:moveTo>
                  <a:pt x="0" y="0"/>
                </a:moveTo>
                <a:lnTo>
                  <a:pt x="0" y="3429000"/>
                </a:lnTo>
              </a:path>
            </a:pathLst>
          </a:custGeom>
          <a:noFill/>
          <a:ln w="9525">
            <a:solidFill>
              <a:srgbClr val="E3E7EA"/>
            </a:solidFill>
          </a:ln>
        </p:spPr>
      </p:sp>
      <p:sp>
        <p:nvSpPr>
          <p:cNvPr id="48" name="Line 48"/>
          <p:cNvSpPr/>
          <p:nvPr/>
        </p:nvSpPr>
        <p:spPr>
          <a:xfrm>
            <a:off x="7429500" y="2571750"/>
            <a:ext cx="9525" cy="3429000"/>
          </a:xfrm>
          <a:custGeom>
            <a:avLst/>
            <a:gdLst/>
            <a:ahLst/>
            <a:cxnLst/>
            <a:rect l="l" t="t" r="r" b="b"/>
            <a:pathLst>
              <a:path w="9525" h="3429000">
                <a:moveTo>
                  <a:pt x="0" y="0"/>
                </a:moveTo>
                <a:lnTo>
                  <a:pt x="0" y="3429000"/>
                </a:lnTo>
              </a:path>
            </a:pathLst>
          </a:custGeom>
          <a:noFill/>
          <a:ln w="9525">
            <a:solidFill>
              <a:srgbClr val="E3E7EA"/>
            </a:solidFill>
          </a:ln>
        </p:spPr>
      </p:sp>
      <p:sp>
        <p:nvSpPr>
          <p:cNvPr id="49" name="Rectangle 49"/>
          <p:cNvSpPr/>
          <p:nvPr/>
        </p:nvSpPr>
        <p:spPr>
          <a:xfrm>
            <a:off x="609600" y="2571750"/>
            <a:ext cx="10972800" cy="3429000"/>
          </a:xfrm>
          <a:prstGeom prst="rect">
            <a:avLst/>
          </a:prstGeom>
          <a:noFill/>
          <a:ln w="9525">
            <a:solidFill>
              <a:srgbClr val="E3E7EA"/>
            </a:solidFill>
          </a:ln>
        </p:spPr>
      </p:sp>
      <p:sp>
        <p:nvSpPr>
          <p:cNvPr id="50" name="TextBox 50"/>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51" name="TextBox 51"/>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8</a:t>
            </a:r>
          </a:p>
        </p:txBody>
      </p:sp>
    </p:spTree>
  </p:cSld>
  <p:clrMapOvr>
    <a:masterClrMapping/>
  </p:clrMapOvr>
  <p:transition xmlns:p14="http://schemas.microsoft.com/office/powerpoint/2010/main" p14:dur="40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Polygon 3"/>
          <p:cNvSpPr/>
          <p:nvPr/>
        </p:nvSpPr>
        <p:spPr>
          <a:xfrm>
            <a:off x="0" y="0"/>
            <a:ext cx="1133475" cy="1181100"/>
          </a:xfrm>
          <a:custGeom>
            <a:avLst/>
            <a:gdLst/>
            <a:ahLst/>
            <a:cxnLst/>
            <a:rect l="l" t="t" r="r" b="b"/>
            <a:pathLst>
              <a:path w="1133475" h="1181100">
                <a:moveTo>
                  <a:pt x="0" y="0"/>
                </a:moveTo>
                <a:lnTo>
                  <a:pt x="1133475" y="0"/>
                </a:lnTo>
                <a:lnTo>
                  <a:pt x="0" y="1181100"/>
                </a:lnTo>
                <a:close/>
              </a:path>
            </a:pathLst>
          </a:custGeom>
          <a:solidFill>
            <a:srgbClr val="A3DDE3"/>
          </a:solidFill>
          <a:ln>
            <a:noFill/>
          </a:ln>
        </p:spPr>
      </p:sp>
      <p:sp>
        <p:nvSpPr>
          <p:cNvPr id="4" name="TextBox 4"/>
          <p:cNvSpPr txBox="1"/>
          <p:nvPr/>
        </p:nvSpPr>
        <p:spPr>
          <a:xfrm>
            <a:off x="598551" y="641509"/>
            <a:ext cx="3999945" cy="425386"/>
          </a:xfrm>
          <a:prstGeom prst="rect">
            <a:avLst/>
          </a:prstGeom>
          <a:noFill/>
          <a:ln>
            <a:noFill/>
          </a:ln>
        </p:spPr>
        <p:txBody>
          <a:bodyPr wrap="none" lIns="0" tIns="0" rIns="0" bIns="0" anchor="t" anchorCtr="0">
            <a:spAutoFit/>
          </a:bodyPr>
          <a:lstStyle/>
          <a:p>
            <a:pPr algn="l"/>
            <a:r>
              <a:rPr lang="zh-CN" sz="2180" b="1" dirty="0">
                <a:solidFill>
                  <a:srgbClr val="000000"/>
                </a:solidFill>
                <a:latin typeface="Zen Kaku Gothic New"/>
                <a:ea typeface="Zen Kaku Gothic New"/>
                <a:cs typeface="Zen Kaku Gothic New"/>
              </a:rPr>
              <a:t>現在地を示す3つの数字</a:t>
            </a:r>
          </a:p>
        </p:txBody>
      </p:sp>
      <p:sp>
        <p:nvSpPr>
          <p:cNvPr id="5" name="Rectangle 5"/>
          <p:cNvSpPr/>
          <p:nvPr/>
        </p:nvSpPr>
        <p:spPr>
          <a:xfrm>
            <a:off x="609600" y="1028700"/>
            <a:ext cx="10972800" cy="19050"/>
          </a:xfrm>
          <a:prstGeom prst="rect">
            <a:avLst/>
          </a:prstGeom>
          <a:solidFill>
            <a:srgbClr val="A3DDE3"/>
          </a:solidFill>
          <a:ln>
            <a:noFill/>
          </a:ln>
        </p:spPr>
      </p:sp>
      <p:sp>
        <p:nvSpPr>
          <p:cNvPr id="6" name="TextBox 6"/>
          <p:cNvSpPr txBox="1"/>
          <p:nvPr/>
        </p:nvSpPr>
        <p:spPr>
          <a:xfrm>
            <a:off x="597027" y="1294924"/>
            <a:ext cx="11459425" cy="484060"/>
          </a:xfrm>
          <a:prstGeom prst="rect">
            <a:avLst/>
          </a:prstGeom>
          <a:noFill/>
          <a:ln>
            <a:noFill/>
          </a:ln>
        </p:spPr>
        <p:txBody>
          <a:bodyPr wrap="none" lIns="0" tIns="0" rIns="0" bIns="0" anchor="t" anchorCtr="0">
            <a:spAutoFit/>
          </a:bodyPr>
          <a:lstStyle/>
          <a:p>
            <a:pPr algn="l"/>
            <a:r>
              <a:rPr lang="zh-CN" sz="2480" b="1" dirty="0">
                <a:solidFill>
                  <a:srgbClr val="000000"/>
                </a:solidFill>
                <a:latin typeface="Zen Kaku Gothic New"/>
                <a:ea typeface="Zen Kaku Gothic New"/>
                <a:cs typeface="Zen Kaku Gothic New"/>
              </a:rPr>
              <a:t>同じ表の中で、性能差は2ポイント、コスト差は</a:t>
            </a:r>
            <a:r>
              <a:rPr lang="zh-CN" sz="2480" b="1" dirty="0">
                <a:solidFill>
                  <a:srgbClr val="264DBF"/>
                </a:solidFill>
                <a:latin typeface="Zen Kaku Gothic New"/>
                <a:ea typeface="Zen Kaku Gothic New"/>
                <a:cs typeface="Zen Kaku Gothic New"/>
              </a:rPr>
              <a:t>69倍</a:t>
            </a:r>
            <a:r>
              <a:rPr lang="zh-CN" sz="2480" b="1" dirty="0">
                <a:solidFill>
                  <a:srgbClr val="000000"/>
                </a:solidFill>
                <a:latin typeface="Zen Kaku Gothic New"/>
                <a:ea typeface="Zen Kaku Gothic New"/>
                <a:cs typeface="Zen Kaku Gothic New"/>
              </a:rPr>
              <a:t>です。</a:t>
            </a:r>
          </a:p>
        </p:txBody>
      </p:sp>
      <p:sp>
        <p:nvSpPr>
          <p:cNvPr id="7" name="Rectangle 7"/>
          <p:cNvSpPr/>
          <p:nvPr/>
        </p:nvSpPr>
        <p:spPr>
          <a:xfrm>
            <a:off x="609600" y="2381250"/>
            <a:ext cx="3505200" cy="1762125"/>
          </a:xfrm>
          <a:prstGeom prst="roundRect">
            <a:avLst>
              <a:gd name="adj" fmla="val 6486"/>
            </a:avLst>
          </a:prstGeom>
          <a:solidFill>
            <a:srgbClr val="EEF6F7"/>
          </a:solidFill>
          <a:ln w="14288">
            <a:solidFill>
              <a:srgbClr val="E3E7EA"/>
            </a:solidFill>
          </a:ln>
        </p:spPr>
      </p:sp>
      <p:sp>
        <p:nvSpPr>
          <p:cNvPr id="8" name="TextBox 8"/>
          <p:cNvSpPr txBox="1"/>
          <p:nvPr/>
        </p:nvSpPr>
        <p:spPr>
          <a:xfrm>
            <a:off x="1619250" y="2755582"/>
            <a:ext cx="481455" cy="904875"/>
          </a:xfrm>
          <a:prstGeom prst="rect">
            <a:avLst/>
          </a:prstGeom>
          <a:noFill/>
          <a:ln>
            <a:noFill/>
          </a:ln>
        </p:spPr>
        <p:txBody>
          <a:bodyPr wrap="none" lIns="0" tIns="0" rIns="0" bIns="0" anchor="t" anchorCtr="0">
            <a:spAutoFit/>
          </a:bodyPr>
          <a:lstStyle/>
          <a:p>
            <a:pPr algn="l"/>
            <a:r>
              <a:rPr lang="en-US" sz="4650" b="1" dirty="0">
                <a:solidFill>
                  <a:srgbClr val="2E9AA4"/>
                </a:solidFill>
                <a:latin typeface="Zen Kaku Gothic New"/>
                <a:ea typeface="Zen Kaku Gothic New"/>
                <a:cs typeface="Zen Kaku Gothic New"/>
              </a:rPr>
              <a:t>2</a:t>
            </a:r>
          </a:p>
        </p:txBody>
      </p:sp>
      <p:sp>
        <p:nvSpPr>
          <p:cNvPr id="9" name="TextBox 9"/>
          <p:cNvSpPr txBox="1"/>
          <p:nvPr/>
        </p:nvSpPr>
        <p:spPr>
          <a:xfrm>
            <a:off x="2085594" y="3047048"/>
            <a:ext cx="1371981" cy="381381"/>
          </a:xfrm>
          <a:prstGeom prst="rect">
            <a:avLst/>
          </a:prstGeom>
          <a:noFill/>
          <a:ln>
            <a:noFill/>
          </a:ln>
        </p:spPr>
        <p:txBody>
          <a:bodyPr wrap="none" lIns="0" tIns="0" rIns="0" bIns="0" anchor="t" anchorCtr="0">
            <a:spAutoFit/>
          </a:bodyPr>
          <a:lstStyle/>
          <a:p>
            <a:pPr algn="l"/>
            <a:r>
              <a:rPr lang="zh-CN" sz="1950" b="1" dirty="0">
                <a:solidFill>
                  <a:srgbClr val="000000"/>
                </a:solidFill>
                <a:latin typeface="Zen Kaku Gothic New"/>
                <a:ea typeface="Zen Kaku Gothic New"/>
                <a:cs typeface="Zen Kaku Gothic New"/>
              </a:rPr>
              <a:t>ポイント</a:t>
            </a:r>
          </a:p>
        </p:txBody>
      </p:sp>
      <p:sp>
        <p:nvSpPr>
          <p:cNvPr id="10" name="TextBox 10"/>
          <p:cNvSpPr txBox="1"/>
          <p:nvPr/>
        </p:nvSpPr>
        <p:spPr>
          <a:xfrm>
            <a:off x="878657" y="3560921"/>
            <a:ext cx="2967085"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総合指標の上位3モデルの差</a:t>
            </a:r>
          </a:p>
          <a:p>
            <a:pPr algn="ctr">
              <a:lnSpc>
                <a:spcPts val="2100"/>
              </a:lnSpc>
            </a:pPr>
            <a:r>
              <a:rPr lang="zh-CN" sz="1420" dirty="0">
                <a:solidFill>
                  <a:srgbClr val="484848"/>
                </a:solidFill>
                <a:latin typeface="Zen Kaku Gothic New"/>
                <a:ea typeface="Zen Kaku Gothic New"/>
                <a:cs typeface="Zen Kaku Gothic New"/>
              </a:rPr>
              <a:t>（2026年7月28日時点）</a:t>
            </a:r>
          </a:p>
        </p:txBody>
      </p:sp>
      <p:sp>
        <p:nvSpPr>
          <p:cNvPr id="11" name="Rectangle 11"/>
          <p:cNvSpPr/>
          <p:nvPr/>
        </p:nvSpPr>
        <p:spPr>
          <a:xfrm>
            <a:off x="4267200" y="2381250"/>
            <a:ext cx="3505200" cy="1762125"/>
          </a:xfrm>
          <a:prstGeom prst="roundRect">
            <a:avLst>
              <a:gd name="adj" fmla="val 6486"/>
            </a:avLst>
          </a:prstGeom>
          <a:solidFill>
            <a:srgbClr val="EEF6F7"/>
          </a:solidFill>
          <a:ln w="14288">
            <a:solidFill>
              <a:srgbClr val="E3E7EA"/>
            </a:solidFill>
          </a:ln>
        </p:spPr>
      </p:sp>
      <p:sp>
        <p:nvSpPr>
          <p:cNvPr id="12" name="TextBox 12"/>
          <p:cNvSpPr txBox="1"/>
          <p:nvPr/>
        </p:nvSpPr>
        <p:spPr>
          <a:xfrm>
            <a:off x="5524500" y="2755582"/>
            <a:ext cx="481455" cy="904875"/>
          </a:xfrm>
          <a:prstGeom prst="rect">
            <a:avLst/>
          </a:prstGeom>
          <a:noFill/>
          <a:ln>
            <a:noFill/>
          </a:ln>
        </p:spPr>
        <p:txBody>
          <a:bodyPr wrap="none" lIns="0" tIns="0" rIns="0" bIns="0" anchor="t" anchorCtr="0">
            <a:spAutoFit/>
          </a:bodyPr>
          <a:lstStyle/>
          <a:p>
            <a:pPr algn="l"/>
            <a:r>
              <a:rPr lang="en-US" sz="4650" b="1" dirty="0">
                <a:solidFill>
                  <a:srgbClr val="2E9AA4"/>
                </a:solidFill>
                <a:latin typeface="Zen Kaku Gothic New"/>
                <a:ea typeface="Zen Kaku Gothic New"/>
                <a:cs typeface="Zen Kaku Gothic New"/>
              </a:rPr>
              <a:t>4</a:t>
            </a:r>
          </a:p>
        </p:txBody>
      </p:sp>
      <p:sp>
        <p:nvSpPr>
          <p:cNvPr id="13" name="TextBox 13"/>
          <p:cNvSpPr txBox="1"/>
          <p:nvPr/>
        </p:nvSpPr>
        <p:spPr>
          <a:xfrm>
            <a:off x="5990844" y="3047048"/>
            <a:ext cx="695896" cy="381381"/>
          </a:xfrm>
          <a:prstGeom prst="rect">
            <a:avLst/>
          </a:prstGeom>
          <a:noFill/>
          <a:ln>
            <a:noFill/>
          </a:ln>
        </p:spPr>
        <p:txBody>
          <a:bodyPr wrap="none" lIns="0" tIns="0" rIns="0" bIns="0" anchor="t" anchorCtr="0">
            <a:spAutoFit/>
          </a:bodyPr>
          <a:lstStyle/>
          <a:p>
            <a:pPr algn="l"/>
            <a:r>
              <a:rPr lang="zh-CN" sz="1950" b="1" dirty="0">
                <a:solidFill>
                  <a:srgbClr val="000000"/>
                </a:solidFill>
                <a:latin typeface="Zen Kaku Gothic New"/>
                <a:ea typeface="Zen Kaku Gothic New"/>
                <a:cs typeface="Zen Kaku Gothic New"/>
              </a:rPr>
              <a:t>か月</a:t>
            </a:r>
          </a:p>
        </p:txBody>
      </p:sp>
      <p:sp>
        <p:nvSpPr>
          <p:cNvPr id="14" name="TextBox 14"/>
          <p:cNvSpPr txBox="1"/>
          <p:nvPr/>
        </p:nvSpPr>
        <p:spPr>
          <a:xfrm>
            <a:off x="4148066" y="3560921"/>
            <a:ext cx="3743468"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オープンウェイトがクローズドに</a:t>
            </a:r>
          </a:p>
          <a:p>
            <a:pPr algn="ctr">
              <a:lnSpc>
                <a:spcPts val="2100"/>
              </a:lnSpc>
            </a:pPr>
            <a:r>
              <a:rPr lang="zh-CN" sz="1420" dirty="0">
                <a:solidFill>
                  <a:srgbClr val="484848"/>
                </a:solidFill>
                <a:latin typeface="Zen Kaku Gothic New"/>
                <a:ea typeface="Zen Kaku Gothic New"/>
                <a:cs typeface="Zen Kaku Gothic New"/>
              </a:rPr>
              <a:t>遅れる期間（2026年5月28日時点）</a:t>
            </a:r>
          </a:p>
        </p:txBody>
      </p:sp>
      <p:sp>
        <p:nvSpPr>
          <p:cNvPr id="15" name="Rectangle 15"/>
          <p:cNvSpPr/>
          <p:nvPr/>
        </p:nvSpPr>
        <p:spPr>
          <a:xfrm>
            <a:off x="7924800" y="2381250"/>
            <a:ext cx="3505200" cy="1762125"/>
          </a:xfrm>
          <a:prstGeom prst="roundRect">
            <a:avLst>
              <a:gd name="adj" fmla="val 6486"/>
            </a:avLst>
          </a:prstGeom>
          <a:solidFill>
            <a:srgbClr val="EEF6F7"/>
          </a:solidFill>
          <a:ln w="14288">
            <a:solidFill>
              <a:srgbClr val="E3E7EA"/>
            </a:solidFill>
          </a:ln>
        </p:spPr>
      </p:sp>
      <p:sp>
        <p:nvSpPr>
          <p:cNvPr id="16" name="TextBox 16"/>
          <p:cNvSpPr txBox="1"/>
          <p:nvPr/>
        </p:nvSpPr>
        <p:spPr>
          <a:xfrm>
            <a:off x="9086850" y="2755582"/>
            <a:ext cx="924811" cy="904875"/>
          </a:xfrm>
          <a:prstGeom prst="rect">
            <a:avLst/>
          </a:prstGeom>
          <a:noFill/>
          <a:ln>
            <a:noFill/>
          </a:ln>
        </p:spPr>
        <p:txBody>
          <a:bodyPr wrap="none" lIns="0" tIns="0" rIns="0" bIns="0" anchor="t" anchorCtr="0">
            <a:spAutoFit/>
          </a:bodyPr>
          <a:lstStyle/>
          <a:p>
            <a:pPr algn="l"/>
            <a:r>
              <a:rPr lang="en-US" sz="4650" b="1" dirty="0">
                <a:solidFill>
                  <a:srgbClr val="2E9AA4"/>
                </a:solidFill>
                <a:latin typeface="Zen Kaku Gothic New"/>
                <a:ea typeface="Zen Kaku Gothic New"/>
                <a:cs typeface="Zen Kaku Gothic New"/>
              </a:rPr>
              <a:t>69</a:t>
            </a:r>
          </a:p>
        </p:txBody>
      </p:sp>
      <p:sp>
        <p:nvSpPr>
          <p:cNvPr id="17" name="TextBox 17"/>
          <p:cNvSpPr txBox="1"/>
          <p:nvPr/>
        </p:nvSpPr>
        <p:spPr>
          <a:xfrm>
            <a:off x="9991344" y="3047048"/>
            <a:ext cx="357854" cy="381381"/>
          </a:xfrm>
          <a:prstGeom prst="rect">
            <a:avLst/>
          </a:prstGeom>
          <a:noFill/>
          <a:ln>
            <a:noFill/>
          </a:ln>
        </p:spPr>
        <p:txBody>
          <a:bodyPr wrap="none" lIns="0" tIns="0" rIns="0" bIns="0" anchor="t" anchorCtr="0">
            <a:spAutoFit/>
          </a:bodyPr>
          <a:lstStyle/>
          <a:p>
            <a:pPr algn="l"/>
            <a:r>
              <a:rPr lang="zh-CN" sz="1950" b="1" dirty="0">
                <a:solidFill>
                  <a:srgbClr val="000000"/>
                </a:solidFill>
                <a:latin typeface="Zen Kaku Gothic New"/>
                <a:ea typeface="Zen Kaku Gothic New"/>
                <a:cs typeface="Zen Kaku Gothic New"/>
              </a:rPr>
              <a:t>倍</a:t>
            </a:r>
          </a:p>
        </p:txBody>
      </p:sp>
      <p:sp>
        <p:nvSpPr>
          <p:cNvPr id="18" name="TextBox 18"/>
          <p:cNvSpPr txBox="1"/>
          <p:nvPr/>
        </p:nvSpPr>
        <p:spPr>
          <a:xfrm>
            <a:off x="7958590" y="3560921"/>
            <a:ext cx="3437620" cy="545402"/>
          </a:xfrm>
          <a:prstGeom prst="rect">
            <a:avLst/>
          </a:prstGeom>
          <a:noFill/>
          <a:ln>
            <a:noFill/>
          </a:ln>
        </p:spPr>
        <p:txBody>
          <a:bodyPr wrap="square" lIns="0" tIns="0" rIns="0" bIns="0" anchor="t" anchorCtr="0"/>
          <a:lstStyle/>
          <a:p>
            <a:pPr algn="ctr">
              <a:lnSpc>
                <a:spcPts val="2100"/>
              </a:lnSpc>
            </a:pPr>
            <a:r>
              <a:rPr lang="zh-CN" sz="1420" dirty="0">
                <a:solidFill>
                  <a:srgbClr val="484848"/>
                </a:solidFill>
                <a:latin typeface="Zen Kaku Gothic New"/>
                <a:ea typeface="Zen Kaku Gothic New"/>
                <a:cs typeface="Zen Kaku Gothic New"/>
              </a:rPr>
              <a:t>1タスク平均コストの上下の開き</a:t>
            </a:r>
          </a:p>
          <a:p>
            <a:pPr algn="ctr">
              <a:lnSpc>
                <a:spcPts val="2100"/>
              </a:lnSpc>
            </a:pPr>
            <a:r>
              <a:rPr lang="zh-CN" sz="1420" dirty="0">
                <a:solidFill>
                  <a:srgbClr val="484848"/>
                </a:solidFill>
                <a:latin typeface="Zen Kaku Gothic New"/>
                <a:ea typeface="Zen Kaku Gothic New"/>
                <a:cs typeface="Zen Kaku Gothic New"/>
              </a:rPr>
              <a:t>（2026年7月28日時点）</a:t>
            </a:r>
          </a:p>
        </p:txBody>
      </p:sp>
      <p:sp>
        <p:nvSpPr>
          <p:cNvPr id="19" name="Rectangle 19"/>
          <p:cNvSpPr/>
          <p:nvPr/>
        </p:nvSpPr>
        <p:spPr>
          <a:xfrm>
            <a:off x="609600" y="4467225"/>
            <a:ext cx="10972800" cy="1257300"/>
          </a:xfrm>
          <a:prstGeom prst="roundRect">
            <a:avLst>
              <a:gd name="adj" fmla="val 4545"/>
            </a:avLst>
          </a:prstGeom>
          <a:solidFill>
            <a:srgbClr val="EEF6F7"/>
          </a:solidFill>
          <a:ln>
            <a:noFill/>
          </a:ln>
        </p:spPr>
      </p:sp>
      <p:sp>
        <p:nvSpPr>
          <p:cNvPr id="20" name="Rectangle 20"/>
          <p:cNvSpPr/>
          <p:nvPr/>
        </p:nvSpPr>
        <p:spPr>
          <a:xfrm>
            <a:off x="609600" y="4467225"/>
            <a:ext cx="47625" cy="1257300"/>
          </a:xfrm>
          <a:prstGeom prst="rect">
            <a:avLst/>
          </a:prstGeom>
          <a:solidFill>
            <a:srgbClr val="264DBF"/>
          </a:solidFill>
          <a:ln>
            <a:noFill/>
          </a:ln>
        </p:spPr>
      </p:sp>
      <p:sp>
        <p:nvSpPr>
          <p:cNvPr id="21" name="TextBox 21"/>
          <p:cNvSpPr txBox="1"/>
          <p:nvPr/>
        </p:nvSpPr>
        <p:spPr>
          <a:xfrm>
            <a:off x="811530" y="4572000"/>
            <a:ext cx="535305" cy="293370"/>
          </a:xfrm>
          <a:prstGeom prst="rect">
            <a:avLst/>
          </a:prstGeom>
          <a:noFill/>
          <a:ln>
            <a:noFill/>
          </a:ln>
        </p:spPr>
        <p:txBody>
          <a:bodyPr wrap="none" lIns="0" tIns="0" rIns="0" bIns="0" anchor="t" anchorCtr="0">
            <a:spAutoFit/>
          </a:bodyPr>
          <a:lstStyle/>
          <a:p>
            <a:pPr algn="l"/>
            <a:r>
              <a:rPr lang="zh-CN" sz="1500" b="1" dirty="0">
                <a:solidFill>
                  <a:srgbClr val="264DBF"/>
                </a:solidFill>
                <a:latin typeface="Zen Kaku Gothic New"/>
                <a:ea typeface="Zen Kaku Gothic New"/>
                <a:cs typeface="Zen Kaku Gothic New"/>
              </a:rPr>
              <a:t>内訳</a:t>
            </a:r>
          </a:p>
        </p:txBody>
      </p:sp>
      <p:sp>
        <p:nvSpPr>
          <p:cNvPr id="22" name="TextBox 22"/>
          <p:cNvSpPr txBox="1"/>
          <p:nvPr/>
        </p:nvSpPr>
        <p:spPr>
          <a:xfrm>
            <a:off x="811911" y="4846796"/>
            <a:ext cx="13165931" cy="812102"/>
          </a:xfrm>
          <a:prstGeom prst="rect">
            <a:avLst/>
          </a:prstGeom>
          <a:noFill/>
          <a:ln>
            <a:noFill/>
          </a:ln>
        </p:spPr>
        <p:txBody>
          <a:bodyPr wrap="square" lIns="0" tIns="0" rIns="0" bIns="0" anchor="t" anchorCtr="0"/>
          <a:lstStyle/>
          <a:p>
            <a:pPr algn="l">
              <a:lnSpc>
                <a:spcPts val="2100"/>
              </a:lnSpc>
            </a:pPr>
            <a:r>
              <a:rPr lang="zh-CN" sz="1420" dirty="0">
                <a:solidFill>
                  <a:srgbClr val="000000"/>
                </a:solidFill>
                <a:latin typeface="Zen Kaku Gothic New"/>
                <a:ea typeface="Zen Kaku Gothic New"/>
                <a:cs typeface="Zen Kaku Gothic New"/>
              </a:rPr>
              <a:t>上位3モデルはClaude Opus 5が61、Claude Fable 5が60、GPT-5.6 Sol（max）が59です。1タスク平均コストはDeepSeek V4</a:t>
            </a:r>
          </a:p>
          <a:p>
            <a:pPr algn="l">
              <a:lnSpc>
                <a:spcPts val="2100"/>
              </a:lnSpc>
            </a:pPr>
            <a:r>
              <a:rPr lang="zh-CN" sz="1420" dirty="0">
                <a:solidFill>
                  <a:srgbClr val="000000"/>
                </a:solidFill>
                <a:latin typeface="Zen Kaku Gothic New"/>
                <a:ea typeface="Zen Kaku Gothic New"/>
                <a:cs typeface="Zen Kaku Gothic New"/>
              </a:rPr>
              <a:t>Proの$0.04からClaude Fable 5の$2.75まで開きます。オープンウェイトとの差はEpoch AIの計測で平均4か月、ECIで8</a:t>
            </a:r>
          </a:p>
          <a:p>
            <a:pPr algn="l">
              <a:lnSpc>
                <a:spcPts val="2100"/>
              </a:lnSpc>
            </a:pPr>
            <a:r>
              <a:rPr lang="zh-CN" sz="1420" dirty="0">
                <a:solidFill>
                  <a:srgbClr val="000000"/>
                </a:solidFill>
                <a:latin typeface="Zen Kaku Gothic New"/>
                <a:ea typeface="Zen Kaku Gothic New"/>
                <a:cs typeface="Zen Kaku Gothic New"/>
              </a:rPr>
              <a:t>ポイントです。</a:t>
            </a:r>
          </a:p>
        </p:txBody>
      </p:sp>
      <p:sp>
        <p:nvSpPr>
          <p:cNvPr id="23" name="TextBox 23"/>
          <p:cNvSpPr txBox="1"/>
          <p:nvPr/>
        </p:nvSpPr>
        <p:spPr>
          <a:xfrm>
            <a:off x="602361" y="6075521"/>
            <a:ext cx="6660785" cy="278702"/>
          </a:xfrm>
          <a:prstGeom prst="rect">
            <a:avLst/>
          </a:prstGeom>
          <a:noFill/>
          <a:ln>
            <a:noFill/>
          </a:ln>
        </p:spPr>
        <p:txBody>
          <a:bodyPr wrap="none" lIns="0" tIns="0" rIns="0" bIns="0" anchor="t" anchorCtr="0">
            <a:spAutoFit/>
          </a:bodyPr>
          <a:lstStyle/>
          <a:p>
            <a:pPr algn="l"/>
            <a:r>
              <a:rPr lang="zh-CN" sz="1420" dirty="0">
                <a:solidFill>
                  <a:srgbClr val="999999"/>
                </a:solidFill>
                <a:latin typeface="Zen Kaku Gothic New"/>
                <a:ea typeface="Zen Kaku Gothic New"/>
                <a:cs typeface="Zen Kaku Gothic New"/>
              </a:rPr>
              <a:t>出典 artificialanalysis.ai/models、epoch.ai/data-insights</a:t>
            </a:r>
          </a:p>
        </p:txBody>
      </p:sp>
      <p:sp>
        <p:nvSpPr>
          <p:cNvPr id="24" name="TextBox 24"/>
          <p:cNvSpPr txBox="1"/>
          <p:nvPr/>
        </p:nvSpPr>
        <p:spPr>
          <a:xfrm>
            <a:off x="223838" y="6597491"/>
            <a:ext cx="2922509" cy="161925"/>
          </a:xfrm>
          <a:prstGeom prst="rect">
            <a:avLst/>
          </a:prstGeom>
          <a:noFill/>
          <a:ln>
            <a:noFill/>
          </a:ln>
        </p:spPr>
        <p:txBody>
          <a:bodyPr wrap="none" lIns="0" tIns="0" rIns="0" bIns="0" anchor="t" anchorCtr="0">
            <a:spAutoFit/>
          </a:bodyPr>
          <a:lstStyle/>
          <a:p>
            <a:pPr algn="l"/>
            <a:r>
              <a:rPr lang="en-US" sz="820" dirty="0">
                <a:solidFill>
                  <a:srgbClr val="999999"/>
                </a:solidFill>
                <a:latin typeface="Zen Kaku Gothic New"/>
                <a:ea typeface="Zen Kaku Gothic New"/>
                <a:cs typeface="Zen Kaku Gothic New"/>
              </a:rPr>
              <a:t>Copyright © Givery, Inc. All rights reserved</a:t>
            </a:r>
          </a:p>
        </p:txBody>
      </p:sp>
      <p:sp>
        <p:nvSpPr>
          <p:cNvPr id="25" name="TextBox 25"/>
          <p:cNvSpPr txBox="1"/>
          <p:nvPr/>
        </p:nvSpPr>
        <p:spPr>
          <a:xfrm>
            <a:off x="11502723" y="6597491"/>
            <a:ext cx="84439" cy="161925"/>
          </a:xfrm>
          <a:prstGeom prst="rect">
            <a:avLst/>
          </a:prstGeom>
          <a:noFill/>
          <a:ln>
            <a:noFill/>
          </a:ln>
        </p:spPr>
        <p:txBody>
          <a:bodyPr wrap="none" lIns="0" tIns="0" rIns="0" bIns="0" anchor="t" anchorCtr="0">
            <a:spAutoFit/>
          </a:bodyPr>
          <a:lstStyle/>
          <a:p>
            <a:pPr algn="r"/>
            <a:r>
              <a:rPr lang="en-US" sz="820" dirty="0">
                <a:solidFill>
                  <a:srgbClr val="999999"/>
                </a:solidFill>
                <a:latin typeface="Zen Kaku Gothic New"/>
                <a:ea typeface="Zen Kaku Gothic New"/>
                <a:cs typeface="Zen Kaku Gothic New"/>
              </a:rPr>
              <a:t>9</a:t>
            </a:r>
          </a:p>
        </p:txBody>
      </p:sp>
    </p:spTree>
  </p:cSld>
  <p:clrMapOvr>
    <a:masterClrMapping/>
  </p:clrMapOvr>
  <p:transition xmlns:p14="http://schemas.microsoft.com/office/powerpoint/2010/main" p14:dur="400">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Office PowerPoint</Application>
  <PresentationFormat>On-screen Show (16:9)</PresentationFormat>
  <Paragraphs>0</Paragraphs>
  <Slides>41</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dc:language/>
  <cp:lastModifiedBy/>
  <cp:revision>1</cp:revision>
  <dcterms:created xsi:type="dcterms:W3CDTF">2026-08-31T00:19:23Z</dcterms:created>
  <dcterms:modified xsi:type="dcterms:W3CDTF">2026-08-31T00:19:23Z</dcterms:modified>
  <cp:category/>
  <cp:contentStatus/>
</cp:coreProperties>
</file>