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4" name="Polygon 4"/>
          <p:cNvSpPr/>
          <p:nvPr/>
        </p:nvSpPr>
        <p:spPr>
          <a:xfrm>
            <a:off x="0" y="0"/>
            <a:ext cx="3048000" cy="3143250"/>
          </a:xfrm>
          <a:custGeom>
            <a:avLst/>
            <a:gdLst/>
            <a:ahLst/>
            <a:cxnLst/>
            <a:rect l="l" t="t" r="r" b="b"/>
            <a:pathLst>
              <a:path w="3048000" h="3143250">
                <a:moveTo>
                  <a:pt x="0" y="0"/>
                </a:moveTo>
                <a:lnTo>
                  <a:pt x="3048000" y="0"/>
                </a:lnTo>
                <a:lnTo>
                  <a:pt x="0" y="314325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1123950" y="2436495"/>
            <a:ext cx="4352039" cy="762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9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6" name="Rectangle 6"/>
          <p:cNvSpPr/>
          <p:nvPr/>
        </p:nvSpPr>
        <p:spPr>
          <a:xfrm>
            <a:off x="1162050" y="3143250"/>
            <a:ext cx="4000500" cy="381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1153668" y="3555682"/>
            <a:ext cx="10859929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ハンズオンに入る前に、Gemini がどういうもので、何ができて何が苦手かを押さえます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5192" y="4616768"/>
            <a:ext cx="263261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2026年9月時点の情報です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5192" y="4921568"/>
            <a:ext cx="939443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株式会社インフォメーション・ディベロプメント様 下流工程担当向け Claude Code 活用研修</a:t>
            </a:r>
          </a:p>
        </p:txBody>
      </p:sp>
      <p:pic>
        <p:nvPicPr>
          <p:cNvPr id="10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661428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一次情報の場所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10751487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仕様と料金は変わるので、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出どころを押さえておきます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381250"/>
            <a:ext cx="10972800" cy="36195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907542" y="2483168"/>
            <a:ext cx="1183862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何を見るか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946142" y="2483168"/>
            <a:ext cx="48177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場所</a:t>
            </a:r>
          </a:p>
        </p:txBody>
      </p:sp>
      <p:sp>
        <p:nvSpPr>
          <p:cNvPr id="10" name="Rectangle 10"/>
          <p:cNvSpPr/>
          <p:nvPr/>
        </p:nvSpPr>
        <p:spPr>
          <a:xfrm>
            <a:off x="609600" y="2743200"/>
            <a:ext cx="10972800" cy="49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907923" y="2910364"/>
            <a:ext cx="200220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新しいモデルの発表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946523" y="2910364"/>
            <a:ext cx="340776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blog.google — Google の公式ブログ</a:t>
            </a:r>
          </a:p>
        </p:txBody>
      </p:sp>
      <p:sp>
        <p:nvSpPr>
          <p:cNvPr id="13" name="Rectangle 13"/>
          <p:cNvSpPr/>
          <p:nvPr/>
        </p:nvSpPr>
        <p:spPr>
          <a:xfrm>
            <a:off x="609600" y="3257550"/>
            <a:ext cx="10972800" cy="4953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907923" y="3424714"/>
            <a:ext cx="178117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開発者向けの詳細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946523" y="3424714"/>
            <a:ext cx="3757470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ai.google.dev — API の仕様、コード例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3771900"/>
            <a:ext cx="10972800" cy="49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7923" y="3939064"/>
            <a:ext cx="2444258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モデルごとの仕様と料金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946523" y="3939064"/>
            <a:ext cx="394935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ai.google.dev/gemini-api/docs/models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4286250"/>
            <a:ext cx="10972800" cy="4953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907923" y="4453414"/>
            <a:ext cx="266528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業務システムへの組み込み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946523" y="4453414"/>
            <a:ext cx="290736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cloud.google.com/vertex-ai</a:t>
            </a:r>
          </a:p>
        </p:txBody>
      </p:sp>
      <p:sp>
        <p:nvSpPr>
          <p:cNvPr id="22" name="Rectangle 22"/>
          <p:cNvSpPr/>
          <p:nvPr/>
        </p:nvSpPr>
        <p:spPr>
          <a:xfrm>
            <a:off x="609600" y="4800600"/>
            <a:ext cx="10972800" cy="49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907923" y="4967764"/>
            <a:ext cx="156014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アプリの使い方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946523" y="4967764"/>
            <a:ext cx="283368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support.google.com/gemini</a:t>
            </a:r>
          </a:p>
        </p:txBody>
      </p:sp>
      <p:sp>
        <p:nvSpPr>
          <p:cNvPr id="25" name="Rectangle 25"/>
          <p:cNvSpPr/>
          <p:nvPr/>
        </p:nvSpPr>
        <p:spPr>
          <a:xfrm>
            <a:off x="609600" y="55054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6" name="Rectangle 26"/>
          <p:cNvSpPr/>
          <p:nvPr/>
        </p:nvSpPr>
        <p:spPr>
          <a:xfrm>
            <a:off x="609600" y="55054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7" name="TextBox 27"/>
          <p:cNvSpPr txBox="1"/>
          <p:nvPr/>
        </p:nvSpPr>
        <p:spPr>
          <a:xfrm>
            <a:off x="983742" y="5664518"/>
            <a:ext cx="1150343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記事や比較サイトは更新が遅れます。料金と扱える量は、必ず公式の表で確かめてください。3か月で変わります。</a:t>
            </a:r>
          </a:p>
        </p:txBody>
      </p:sp>
      <p:pic>
        <p:nvPicPr>
          <p:cNvPr id="28" name="Imag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10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4" name="Polygon 4"/>
          <p:cNvSpPr/>
          <p:nvPr/>
        </p:nvSpPr>
        <p:spPr>
          <a:xfrm>
            <a:off x="0" y="0"/>
            <a:ext cx="2476500" cy="2571750"/>
          </a:xfrm>
          <a:custGeom>
            <a:avLst/>
            <a:gdLst/>
            <a:ahLst/>
            <a:cxnLst/>
            <a:rect l="l" t="t" r="r" b="b"/>
            <a:pathLst>
              <a:path w="2476500" h="2571750">
                <a:moveTo>
                  <a:pt x="0" y="0"/>
                </a:moveTo>
                <a:lnTo>
                  <a:pt x="2476500" y="0"/>
                </a:lnTo>
                <a:lnTo>
                  <a:pt x="0" y="257175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1123950" y="1928812"/>
            <a:ext cx="2183368" cy="21621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12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02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5474" y="3628072"/>
            <a:ext cx="6613874" cy="6747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4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ブラウザ版でできること</a:t>
            </a:r>
          </a:p>
        </p:txBody>
      </p:sp>
      <p:sp>
        <p:nvSpPr>
          <p:cNvPr id="7" name="Rectangle 7"/>
          <p:cNvSpPr/>
          <p:nvPr/>
        </p:nvSpPr>
        <p:spPr>
          <a:xfrm>
            <a:off x="1162050" y="4248150"/>
            <a:ext cx="3429000" cy="28575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1154811" y="4532471"/>
            <a:ext cx="8954643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いちばん多くの人が触る入口です。対話だけでなく、資料づくりと調査ができます。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できることと、任せてはいけないことを分けて見ます。</a:t>
            </a:r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11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661428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ブラウザ版とは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11180540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ブラウザを開いて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そのまま使える。導入作業が要りません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1980" y="2124075"/>
            <a:ext cx="13375958" cy="5791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gemini.google.com を開いて Google アカウントでログインすれば使えます。インストールも設定も要りません。無料で</a:t>
            </a:r>
          </a:p>
          <a:p>
            <a:pPr algn="l">
              <a:lnSpc>
                <a:spcPts val="2250"/>
              </a:lnSpc>
            </a:pPr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も使えます。</a:t>
            </a:r>
          </a:p>
        </p:txBody>
      </p:sp>
      <p:sp>
        <p:nvSpPr>
          <p:cNvPr id="8" name="Rectangle 8"/>
          <p:cNvSpPr/>
          <p:nvPr/>
        </p:nvSpPr>
        <p:spPr>
          <a:xfrm>
            <a:off x="609600" y="289560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9" name="Rectangle 9"/>
          <p:cNvSpPr/>
          <p:nvPr/>
        </p:nvSpPr>
        <p:spPr>
          <a:xfrm>
            <a:off x="609600" y="289560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906399" y="3087529"/>
            <a:ext cx="125830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入口が1つ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7542" y="3416618"/>
            <a:ext cx="736892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モデルの選択は画面のプルダウン。使う人はモデル名を意識しなくてよい</a:t>
            </a:r>
          </a:p>
        </p:txBody>
      </p:sp>
      <p:sp>
        <p:nvSpPr>
          <p:cNvPr id="12" name="Rectangle 12"/>
          <p:cNvSpPr/>
          <p:nvPr/>
        </p:nvSpPr>
        <p:spPr>
          <a:xfrm>
            <a:off x="609600" y="386715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3" name="Rectangle 13"/>
          <p:cNvSpPr/>
          <p:nvPr/>
        </p:nvSpPr>
        <p:spPr>
          <a:xfrm>
            <a:off x="609600" y="386715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906399" y="4059079"/>
            <a:ext cx="138117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会話が残る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07542" y="4388168"/>
            <a:ext cx="514007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過去のやりとりが左側に並ぶ。続きから再開できる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483870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7" name="Rectangle 17"/>
          <p:cNvSpPr/>
          <p:nvPr/>
        </p:nvSpPr>
        <p:spPr>
          <a:xfrm>
            <a:off x="609600" y="483870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906399" y="5030629"/>
            <a:ext cx="287813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Google の中とつながる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07542" y="5359718"/>
            <a:ext cx="606761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ドライブの資料を指定して読ませる、Gmail の下書きを作る</a:t>
            </a:r>
          </a:p>
        </p:txBody>
      </p:sp>
      <p:sp>
        <p:nvSpPr>
          <p:cNvPr id="20" name="Rectangle 20"/>
          <p:cNvSpPr/>
          <p:nvPr/>
        </p:nvSpPr>
        <p:spPr>
          <a:xfrm>
            <a:off x="609600" y="5505450"/>
            <a:ext cx="10972800" cy="819150"/>
          </a:xfrm>
          <a:prstGeom prst="roundRect">
            <a:avLst>
              <a:gd name="adj" fmla="val 9302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1" name="Rectangle 21"/>
          <p:cNvSpPr/>
          <p:nvPr/>
        </p:nvSpPr>
        <p:spPr>
          <a:xfrm>
            <a:off x="609600" y="5505450"/>
            <a:ext cx="76200" cy="8191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983742" y="5664518"/>
            <a:ext cx="12941046" cy="5307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会社のアカウントで使う場合は、管理者が有効にしている必要があります。入力してよい情報の範囲も契約で変わるので、社内の</a:t>
            </a:r>
          </a:p>
          <a:p>
            <a:pPr algn="l">
              <a:lnSpc>
                <a:spcPts val="2100"/>
              </a:lnSpc>
            </a:pPr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規程を先に確認してください。</a:t>
            </a:r>
          </a:p>
        </p:txBody>
      </p:sp>
      <p:pic>
        <p:nvPicPr>
          <p:cNvPr id="23" name="Imag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12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3792569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ブラウザ版の主な機能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7125983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対話のほかに、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4つの機能があります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2479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2479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06399" y="2439829"/>
            <a:ext cx="928566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Canvas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7542" y="2768918"/>
            <a:ext cx="7391210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文章やコードを画面の右側で編集する。作りながら直せる。46言語に対応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31813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31813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6399" y="3373279"/>
            <a:ext cx="1924090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Deep Research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542" y="3702368"/>
            <a:ext cx="736892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テーマを渡すと、自分で検索して回り、レポートにまとめる。数分かかる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41148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41148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6399" y="4306729"/>
            <a:ext cx="68388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7542" y="4635818"/>
            <a:ext cx="736892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役割と前提を仕込んだ自分専用の窓口を作る。毎回説明し直さなくてよい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50482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0" name="Rectangle 20"/>
          <p:cNvSpPr/>
          <p:nvPr/>
        </p:nvSpPr>
        <p:spPr>
          <a:xfrm>
            <a:off x="609600" y="50482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06399" y="5240179"/>
            <a:ext cx="1471484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Live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7542" y="5569268"/>
            <a:ext cx="714603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音声でやりとりする。手が塞がっているときや、考えを整理したいとき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5772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4" name="Rectangle 24"/>
          <p:cNvSpPr/>
          <p:nvPr/>
        </p:nvSpPr>
        <p:spPr>
          <a:xfrm>
            <a:off x="609600" y="5772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983742" y="5931218"/>
            <a:ext cx="10792920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Deep Research は無料版だと月5回までです。回数を使い切るので、テーマを絞ってから投げてください。</a:t>
            </a:r>
          </a:p>
        </p:txBody>
      </p:sp>
      <p:pic>
        <p:nvPicPr>
          <p:cNvPr id="26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13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1282306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Canvas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7748111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書いたものを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その場で直せる作業台です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1980" y="2124075"/>
            <a:ext cx="13289280" cy="5791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ふつうの対話だと、直すたびに全文が出し直されます。Canvas は右側に文書が開いたままになり、直したい部分を選ん</a:t>
            </a:r>
          </a:p>
          <a:p>
            <a:pPr algn="l">
              <a:lnSpc>
                <a:spcPts val="2250"/>
              </a:lnSpc>
            </a:pPr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で指示できます。</a:t>
            </a:r>
          </a:p>
        </p:txBody>
      </p:sp>
      <p:sp>
        <p:nvSpPr>
          <p:cNvPr id="8" name="Rectangle 8"/>
          <p:cNvSpPr/>
          <p:nvPr/>
        </p:nvSpPr>
        <p:spPr>
          <a:xfrm>
            <a:off x="609600" y="291465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9" name="Rectangle 9"/>
          <p:cNvSpPr/>
          <p:nvPr/>
        </p:nvSpPr>
        <p:spPr>
          <a:xfrm>
            <a:off x="609600" y="291465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906399" y="310657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向いていること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7542" y="3435668"/>
            <a:ext cx="60316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提案書や報告書の下書き、コードの試作、繰り返し直す文章</a:t>
            </a:r>
          </a:p>
        </p:txBody>
      </p:sp>
      <p:sp>
        <p:nvSpPr>
          <p:cNvPr id="12" name="Rectangle 12"/>
          <p:cNvSpPr/>
          <p:nvPr/>
        </p:nvSpPr>
        <p:spPr>
          <a:xfrm>
            <a:off x="609600" y="388620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3" name="Rectangle 13"/>
          <p:cNvSpPr/>
          <p:nvPr/>
        </p:nvSpPr>
        <p:spPr>
          <a:xfrm>
            <a:off x="609600" y="388620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906399" y="4078129"/>
            <a:ext cx="394279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Deep Research と組み合わせる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07542" y="4407218"/>
            <a:ext cx="625449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調査結果からウェブページ、図解、テスト、音声解説を作れる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485775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7" name="Rectangle 17"/>
          <p:cNvSpPr/>
          <p:nvPr/>
        </p:nvSpPr>
        <p:spPr>
          <a:xfrm>
            <a:off x="609600" y="485775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906399" y="5049679"/>
            <a:ext cx="220027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向いていないこと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07542" y="5378768"/>
            <a:ext cx="647738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定型のフォーマットが決まっている文書。手で書いたほうが速い</a:t>
            </a:r>
          </a:p>
        </p:txBody>
      </p:sp>
      <p:sp>
        <p:nvSpPr>
          <p:cNvPr id="20" name="Rectangle 20"/>
          <p:cNvSpPr/>
          <p:nvPr/>
        </p:nvSpPr>
        <p:spPr>
          <a:xfrm>
            <a:off x="609600" y="5772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1" name="Rectangle 21"/>
          <p:cNvSpPr/>
          <p:nvPr/>
        </p:nvSpPr>
        <p:spPr>
          <a:xfrm>
            <a:off x="609600" y="5772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983742" y="5931218"/>
            <a:ext cx="10623042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Word や Excel の置き換えではありません。形が決まっていないものを、形にしていく段階で効きます。</a:t>
            </a:r>
          </a:p>
        </p:txBody>
      </p:sp>
      <p:pic>
        <p:nvPicPr>
          <p:cNvPr id="23" name="Imag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14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657077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Deep Research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10322433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テーマを渡すと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自分で調べて回り、レポートにします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1980" y="2124075"/>
            <a:ext cx="1363599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ふつうの質問との違いは、検索を何十回も繰り返してから答える点です。返るまで数分かかり、出典のリンクが付きます。</a:t>
            </a:r>
          </a:p>
        </p:txBody>
      </p:sp>
      <p:sp>
        <p:nvSpPr>
          <p:cNvPr id="8" name="Rectangle 8"/>
          <p:cNvSpPr/>
          <p:nvPr/>
        </p:nvSpPr>
        <p:spPr>
          <a:xfrm>
            <a:off x="609600" y="291465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9" name="Rectangle 9"/>
          <p:cNvSpPr/>
          <p:nvPr/>
        </p:nvSpPr>
        <p:spPr>
          <a:xfrm>
            <a:off x="609600" y="291465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906399" y="310657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向いていること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7542" y="3435668"/>
            <a:ext cx="580872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市場や技術の下調べ、製品の比較、社外の動向をまとめる</a:t>
            </a:r>
          </a:p>
        </p:txBody>
      </p:sp>
      <p:sp>
        <p:nvSpPr>
          <p:cNvPr id="12" name="Rectangle 12"/>
          <p:cNvSpPr/>
          <p:nvPr/>
        </p:nvSpPr>
        <p:spPr>
          <a:xfrm>
            <a:off x="609600" y="388620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3" name="Rectangle 13"/>
          <p:cNvSpPr/>
          <p:nvPr/>
        </p:nvSpPr>
        <p:spPr>
          <a:xfrm>
            <a:off x="609600" y="388620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906399" y="407812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気をつけること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07542" y="4407218"/>
            <a:ext cx="759180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出典が実在するか、いつの情報かを自分で見る。古い記事を拾うことがある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485775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7" name="Rectangle 17"/>
          <p:cNvSpPr/>
          <p:nvPr/>
        </p:nvSpPr>
        <p:spPr>
          <a:xfrm>
            <a:off x="609600" y="485775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906399" y="5049679"/>
            <a:ext cx="138117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回数の制限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07542" y="5378768"/>
            <a:ext cx="63770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無料は月5回。有料プランで増える。テーマを絞ってから投げる</a:t>
            </a:r>
          </a:p>
        </p:txBody>
      </p:sp>
      <p:sp>
        <p:nvSpPr>
          <p:cNvPr id="20" name="Rectangle 20"/>
          <p:cNvSpPr/>
          <p:nvPr/>
        </p:nvSpPr>
        <p:spPr>
          <a:xfrm>
            <a:off x="609600" y="5772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1" name="Rectangle 21"/>
          <p:cNvSpPr/>
          <p:nvPr/>
        </p:nvSpPr>
        <p:spPr>
          <a:xfrm>
            <a:off x="609600" y="5772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983742" y="5931218"/>
            <a:ext cx="1306363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下調べには使えますが、社内の意思決定にそのまま使わないでください。出典を1つずつ開いて確かめる時間を見込んでおきます。</a:t>
            </a:r>
          </a:p>
        </p:txBody>
      </p:sp>
      <p:pic>
        <p:nvPicPr>
          <p:cNvPr id="23" name="Imag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15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169616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ブラウザ版の使いどころ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7748111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手を動かす前の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整理と下調べに効きます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2479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2479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06399" y="2439829"/>
            <a:ext cx="165420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仕様の下読み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7542" y="2768918"/>
            <a:ext cx="580872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長い仕様書を渡して、変更点と影響範囲を先に整理させる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31813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31813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6399" y="3373279"/>
            <a:ext cx="165420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調査の下書き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542" y="3702368"/>
            <a:ext cx="536295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技術選定の比較表を作らせ、そこから自分で裏を取る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41148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41148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6399" y="4306729"/>
            <a:ext cx="165420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文書の下書き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7542" y="4635818"/>
            <a:ext cx="669569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議事録から報告書の骨子を作らせ、Canvas で直しながら仕上げる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50482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0" name="Rectangle 20"/>
          <p:cNvSpPr/>
          <p:nvPr/>
        </p:nvSpPr>
        <p:spPr>
          <a:xfrm>
            <a:off x="609600" y="50482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06399" y="5240179"/>
            <a:ext cx="138117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説明の練習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7542" y="5569268"/>
            <a:ext cx="469430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自分の理解を説明してみて、抜けを指摘させる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5772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4" name="Rectangle 24"/>
          <p:cNvSpPr/>
          <p:nvPr/>
        </p:nvSpPr>
        <p:spPr>
          <a:xfrm>
            <a:off x="609600" y="5772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983742" y="5931218"/>
            <a:ext cx="1316393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共通しているのは、下書きを作らせて人が仕上げる形です。完成品を作らせようとすると、確認に時間がかかって元が取れません。</a:t>
            </a:r>
          </a:p>
        </p:txBody>
      </p:sp>
      <p:pic>
        <p:nvPicPr>
          <p:cNvPr id="26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169616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ブラウザ版が苦手なこと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7555037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任せると事故が起きるのは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この4つです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2479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2479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06399" y="2439829"/>
            <a:ext cx="220027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最新で正確な数字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7542" y="2768918"/>
            <a:ext cx="781469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学習した時点より後のことは知らない。検索しても古い記事を拾うことがある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31813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31813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6399" y="337327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社内の固有名詞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542" y="3702368"/>
            <a:ext cx="736892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自社の製品名、社内ルール、過去の経緯。知らないので推測で埋めてくる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41148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41148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6399" y="4306729"/>
            <a:ext cx="165420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計算の正確さ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7542" y="4635818"/>
            <a:ext cx="60316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桁の多い計算や集計は間違える。表計算に任せたほうが確実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50482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0" name="Rectangle 20"/>
          <p:cNvSpPr/>
          <p:nvPr/>
        </p:nvSpPr>
        <p:spPr>
          <a:xfrm>
            <a:off x="609600" y="50482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06399" y="524017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同じ答えの再現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7542" y="5569268"/>
            <a:ext cx="558584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同じ質問でも毎回違う答えが返る。手順書には向かない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5772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4" name="Rectangle 24"/>
          <p:cNvSpPr/>
          <p:nvPr/>
        </p:nvSpPr>
        <p:spPr>
          <a:xfrm>
            <a:off x="609600" y="5772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983742" y="5931218"/>
            <a:ext cx="1259863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社内の固有名詞と最新情報の2つは、このあとの Gemini Notebook で埋められます。手元の資料を根拠にさせる仕組みです。</a:t>
            </a:r>
          </a:p>
        </p:txBody>
      </p:sp>
      <p:pic>
        <p:nvPicPr>
          <p:cNvPr id="26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17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4" name="Polygon 4"/>
          <p:cNvSpPr/>
          <p:nvPr/>
        </p:nvSpPr>
        <p:spPr>
          <a:xfrm>
            <a:off x="0" y="0"/>
            <a:ext cx="2476500" cy="2571750"/>
          </a:xfrm>
          <a:custGeom>
            <a:avLst/>
            <a:gdLst/>
            <a:ahLst/>
            <a:cxnLst/>
            <a:rect l="l" t="t" r="r" b="b"/>
            <a:pathLst>
              <a:path w="2476500" h="2571750">
                <a:moveTo>
                  <a:pt x="0" y="0"/>
                </a:moveTo>
                <a:lnTo>
                  <a:pt x="2476500" y="0"/>
                </a:lnTo>
                <a:lnTo>
                  <a:pt x="0" y="257175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1123950" y="1928812"/>
            <a:ext cx="2183368" cy="21621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12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03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5474" y="3628072"/>
            <a:ext cx="4690834" cy="6747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34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Notebook</a:t>
            </a:r>
          </a:p>
        </p:txBody>
      </p:sp>
      <p:sp>
        <p:nvSpPr>
          <p:cNvPr id="7" name="Rectangle 7"/>
          <p:cNvSpPr/>
          <p:nvPr/>
        </p:nvSpPr>
        <p:spPr>
          <a:xfrm>
            <a:off x="1162050" y="4248150"/>
            <a:ext cx="3429000" cy="28575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1154811" y="4532471"/>
            <a:ext cx="9907476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自分が渡した資料だけを根拠に答えさせる仕組みです。2026年7月に NotebookLM から改称。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ブラウザ版が苦手だった「社内の固有名詞」を埋める道具になります。</a:t>
            </a:r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18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3834003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Notebook とは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9035272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答えの根拠を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渡した資料の中だけに限定します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1980" y="2124075"/>
            <a:ext cx="13276897" cy="5791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ふつうの生成AIは、学習した知識全部から答えを作ります。Notebook は違って、こちらが入れた資料の中からしか答え</a:t>
            </a:r>
          </a:p>
          <a:p>
            <a:pPr algn="l">
              <a:lnSpc>
                <a:spcPts val="2250"/>
              </a:lnSpc>
            </a:pPr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ません。書いていないことは書いていないと返ります。</a:t>
            </a:r>
          </a:p>
        </p:txBody>
      </p:sp>
      <p:sp>
        <p:nvSpPr>
          <p:cNvPr id="8" name="Rectangle 8"/>
          <p:cNvSpPr/>
          <p:nvPr/>
        </p:nvSpPr>
        <p:spPr>
          <a:xfrm>
            <a:off x="609600" y="291465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9" name="Rectangle 9"/>
          <p:cNvSpPr/>
          <p:nvPr/>
        </p:nvSpPr>
        <p:spPr>
          <a:xfrm>
            <a:off x="609600" y="291465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906399" y="310657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入れられるもの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7542" y="3435668"/>
            <a:ext cx="731737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PDF、テキスト、Google ドキュメント、ウェブページ、YouTube、音声</a:t>
            </a:r>
          </a:p>
        </p:txBody>
      </p:sp>
      <p:sp>
        <p:nvSpPr>
          <p:cNvPr id="12" name="Rectangle 12"/>
          <p:cNvSpPr/>
          <p:nvPr/>
        </p:nvSpPr>
        <p:spPr>
          <a:xfrm>
            <a:off x="609600" y="388620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3" name="Rectangle 13"/>
          <p:cNvSpPr/>
          <p:nvPr/>
        </p:nvSpPr>
        <p:spPr>
          <a:xfrm>
            <a:off x="609600" y="388620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906399" y="4078129"/>
            <a:ext cx="220027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答えに出典が付く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07542" y="4407218"/>
            <a:ext cx="714603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どの資料の何ページから取ったかが示される。クリックで原文に飛べる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485775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7" name="Rectangle 17"/>
          <p:cNvSpPr/>
          <p:nvPr/>
        </p:nvSpPr>
        <p:spPr>
          <a:xfrm>
            <a:off x="609600" y="485775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906399" y="5049679"/>
            <a:ext cx="1971346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旧 NotebookLM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07542" y="5378768"/>
            <a:ext cx="530723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2026年7月に名称が変わった。中身は同じ系統のもの</a:t>
            </a:r>
          </a:p>
        </p:txBody>
      </p:sp>
      <p:sp>
        <p:nvSpPr>
          <p:cNvPr id="20" name="Rectangle 20"/>
          <p:cNvSpPr/>
          <p:nvPr/>
        </p:nvSpPr>
        <p:spPr>
          <a:xfrm>
            <a:off x="609600" y="5772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1" name="Rectangle 21"/>
          <p:cNvSpPr/>
          <p:nvPr/>
        </p:nvSpPr>
        <p:spPr>
          <a:xfrm>
            <a:off x="609600" y="5772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983742" y="5931218"/>
            <a:ext cx="1271816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この仕組みをグラウンディングと呼びます。根拠を手元の資料に縛るという意味で、業務で使ううえでは一番重要な性質です。</a:t>
            </a:r>
          </a:p>
        </p:txBody>
      </p:sp>
      <p:pic>
        <p:nvPicPr>
          <p:cNvPr id="23" name="Imag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19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3792569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このパートで話すこと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9700305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4つに分けて、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できることと苦手なことを並べます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266950"/>
            <a:ext cx="10972800" cy="933450"/>
          </a:xfrm>
          <a:prstGeom prst="roundRect">
            <a:avLst>
              <a:gd name="adj" fmla="val 8163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266950"/>
            <a:ext cx="76200" cy="933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06399" y="2458879"/>
            <a:ext cx="148163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とは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7542" y="2787968"/>
            <a:ext cx="520693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モデルの family、強み、ツールの種類、いまの性能</a:t>
            </a:r>
          </a:p>
        </p:txBody>
      </p:sp>
      <p:sp>
        <p:nvSpPr>
          <p:cNvPr id="11" name="Rectangle 11"/>
          <p:cNvSpPr/>
          <p:nvPr/>
        </p:nvSpPr>
        <p:spPr>
          <a:xfrm>
            <a:off x="9677400" y="2533650"/>
            <a:ext cx="1676400" cy="400050"/>
          </a:xfrm>
          <a:prstGeom prst="roundRect">
            <a:avLst>
              <a:gd name="adj" fmla="val 19048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10056016" y="2653189"/>
            <a:ext cx="91916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2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10ページ</a:t>
            </a:r>
          </a:p>
        </p:txBody>
      </p:sp>
      <p:sp>
        <p:nvSpPr>
          <p:cNvPr id="13" name="Rectangle 13"/>
          <p:cNvSpPr/>
          <p:nvPr/>
        </p:nvSpPr>
        <p:spPr>
          <a:xfrm>
            <a:off x="609600" y="3314700"/>
            <a:ext cx="10972800" cy="933450"/>
          </a:xfrm>
          <a:prstGeom prst="roundRect">
            <a:avLst>
              <a:gd name="adj" fmla="val 8163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4" name="Rectangle 14"/>
          <p:cNvSpPr/>
          <p:nvPr/>
        </p:nvSpPr>
        <p:spPr>
          <a:xfrm>
            <a:off x="609600" y="3314700"/>
            <a:ext cx="76200" cy="933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906399" y="3506629"/>
            <a:ext cx="301937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ブラウザ版でできること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07542" y="3835718"/>
            <a:ext cx="620037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Canvas、Deep Research、Gems、Agent Mode の使いどころ</a:t>
            </a:r>
          </a:p>
        </p:txBody>
      </p:sp>
      <p:sp>
        <p:nvSpPr>
          <p:cNvPr id="17" name="Rectangle 17"/>
          <p:cNvSpPr/>
          <p:nvPr/>
        </p:nvSpPr>
        <p:spPr>
          <a:xfrm>
            <a:off x="9677400" y="3581400"/>
            <a:ext cx="1676400" cy="400050"/>
          </a:xfrm>
          <a:prstGeom prst="roundRect">
            <a:avLst>
              <a:gd name="adj" fmla="val 19048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10116799" y="3700939"/>
            <a:ext cx="79760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2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7ページ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4362450"/>
            <a:ext cx="10972800" cy="933450"/>
          </a:xfrm>
          <a:prstGeom prst="roundRect">
            <a:avLst>
              <a:gd name="adj" fmla="val 8163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0" name="Rectangle 20"/>
          <p:cNvSpPr/>
          <p:nvPr/>
        </p:nvSpPr>
        <p:spPr>
          <a:xfrm>
            <a:off x="609600" y="4362450"/>
            <a:ext cx="76200" cy="933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06399" y="4554379"/>
            <a:ext cx="2141468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Notebook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7542" y="4883468"/>
            <a:ext cx="617048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手元の資料だけを根拠に答えさせる仕組み。旧 NotebookLM</a:t>
            </a:r>
          </a:p>
        </p:txBody>
      </p:sp>
      <p:sp>
        <p:nvSpPr>
          <p:cNvPr id="23" name="Rectangle 23"/>
          <p:cNvSpPr/>
          <p:nvPr/>
        </p:nvSpPr>
        <p:spPr>
          <a:xfrm>
            <a:off x="9677400" y="4629150"/>
            <a:ext cx="1676400" cy="400050"/>
          </a:xfrm>
          <a:prstGeom prst="roundRect">
            <a:avLst>
              <a:gd name="adj" fmla="val 19048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10116799" y="4748689"/>
            <a:ext cx="79760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2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7ページ</a:t>
            </a:r>
          </a:p>
        </p:txBody>
      </p:sp>
      <p:sp>
        <p:nvSpPr>
          <p:cNvPr id="25" name="Rectangle 25"/>
          <p:cNvSpPr/>
          <p:nvPr/>
        </p:nvSpPr>
        <p:spPr>
          <a:xfrm>
            <a:off x="609600" y="5410200"/>
            <a:ext cx="10972800" cy="933450"/>
          </a:xfrm>
          <a:prstGeom prst="roundRect">
            <a:avLst>
              <a:gd name="adj" fmla="val 8163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6" name="Rectangle 26"/>
          <p:cNvSpPr/>
          <p:nvPr/>
        </p:nvSpPr>
        <p:spPr>
          <a:xfrm>
            <a:off x="609600" y="5410200"/>
            <a:ext cx="76200" cy="933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7" name="TextBox 27"/>
          <p:cNvSpPr txBox="1"/>
          <p:nvPr/>
        </p:nvSpPr>
        <p:spPr>
          <a:xfrm>
            <a:off x="906399" y="5602129"/>
            <a:ext cx="247330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他のモデルとの比較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07542" y="5931218"/>
            <a:ext cx="531533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Claude、GPT との得意分野の違い。使い分けの基準</a:t>
            </a:r>
          </a:p>
        </p:txBody>
      </p:sp>
      <p:sp>
        <p:nvSpPr>
          <p:cNvPr id="29" name="Rectangle 29"/>
          <p:cNvSpPr/>
          <p:nvPr/>
        </p:nvSpPr>
        <p:spPr>
          <a:xfrm>
            <a:off x="9677400" y="5676900"/>
            <a:ext cx="1676400" cy="400050"/>
          </a:xfrm>
          <a:prstGeom prst="roundRect">
            <a:avLst>
              <a:gd name="adj" fmla="val 19048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0" name="TextBox 30"/>
          <p:cNvSpPr txBox="1"/>
          <p:nvPr/>
        </p:nvSpPr>
        <p:spPr>
          <a:xfrm>
            <a:off x="10116799" y="5796439"/>
            <a:ext cx="79760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2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6ページ</a:t>
            </a:r>
          </a:p>
        </p:txBody>
      </p:sp>
      <p:pic>
        <p:nvPicPr>
          <p:cNvPr id="31" name="Imag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32" name="TextBox 32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953277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Notebook の特徴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9464326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根拠が示されるので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確かめる時間が短くなります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2479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2479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06399" y="2439829"/>
            <a:ext cx="247330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推測で埋めてこない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7542" y="2768918"/>
            <a:ext cx="647738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資料にないことを聞くと、資料にないと返る。作り話が出にくい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31813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31813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6399" y="3373279"/>
            <a:ext cx="274634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出典から原文へ飛べる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542" y="3702368"/>
            <a:ext cx="536295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答えの横の番号を押すと、その記述がある箇所が開く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41148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41148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6399" y="4306729"/>
            <a:ext cx="165420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音声にできる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7542" y="4635818"/>
            <a:ext cx="615419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資料の内容を2人の対話形式にして読み上げる。日本語に対応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50482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0" name="Rectangle 20"/>
          <p:cNvSpPr/>
          <p:nvPr/>
        </p:nvSpPr>
        <p:spPr>
          <a:xfrm>
            <a:off x="609600" y="50482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06399" y="5240179"/>
            <a:ext cx="138117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図にできる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7542" y="5569268"/>
            <a:ext cx="60316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資料の構造をマインドマップに起こす。全体像をつかむとき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5772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4" name="Rectangle 24"/>
          <p:cNvSpPr/>
          <p:nvPr/>
        </p:nvSpPr>
        <p:spPr>
          <a:xfrm>
            <a:off x="609600" y="5772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983742" y="5931218"/>
            <a:ext cx="1316393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出典が付くことの意味は、間違いが減ることではなく、間違いに気づけることです。確かめる先が示されているので検算できます。</a:t>
            </a:r>
          </a:p>
        </p:txBody>
      </p:sp>
      <p:pic>
        <p:nvPicPr>
          <p:cNvPr id="26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20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095295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Notebook の使いどころ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8177165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資料が多くて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読み切れないときに効きます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2479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2479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06399" y="2439829"/>
            <a:ext cx="274634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社内マニュアルの窓口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7542" y="2768918"/>
            <a:ext cx="759180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手順書を全部入れて、質問に答えさせる。問い合わせ対応が減った例がある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31813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31813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6399" y="337327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案件の引き継ぎ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542" y="3702368"/>
            <a:ext cx="704573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仕様書、議事録、課題一覧を1つに集約。経緯を聞けば出典つきで返る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41148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41148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6399" y="4306729"/>
            <a:ext cx="247330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長い資料の要点整理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7542" y="4635818"/>
            <a:ext cx="402564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分厚い資料を音声にして、移動中に聞く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50482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0" name="Rectangle 20"/>
          <p:cNvSpPr/>
          <p:nvPr/>
        </p:nvSpPr>
        <p:spPr>
          <a:xfrm>
            <a:off x="609600" y="50482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06399" y="5240179"/>
            <a:ext cx="274634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調査結果の突き合わせ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7542" y="5569268"/>
            <a:ext cx="558584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複数の資料を入れて、食い違っている箇所を挙げさせる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5772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4" name="Rectangle 24"/>
          <p:cNvSpPr/>
          <p:nvPr/>
        </p:nvSpPr>
        <p:spPr>
          <a:xfrm>
            <a:off x="609600" y="5772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983742" y="5931218"/>
            <a:ext cx="1261786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開発の現場だと、過去の設計書と現行のコードの食い違いを洗い出す使い方が効きます。人が読むと丸1日かかるところです。</a:t>
            </a:r>
          </a:p>
        </p:txBody>
      </p:sp>
      <p:pic>
        <p:nvPicPr>
          <p:cNvPr id="26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21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095295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Notebook が苦手なこと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6890004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資料の外には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出ていってくれません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2479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2479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06399" y="2439829"/>
            <a:ext cx="3292412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資料にないことは答えない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7542" y="2768918"/>
            <a:ext cx="536295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強みの裏返し。一般的な知識を聞く用途には向かない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31813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31813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6399" y="3373279"/>
            <a:ext cx="3292412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資料が古ければ答えも古い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542" y="3702368"/>
            <a:ext cx="625449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入れた資料が更新されていなければ、古い内容をそのまま返す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41148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41148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6399" y="4306729"/>
            <a:ext cx="3292412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資料の間違いは見抜けない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7542" y="4635818"/>
            <a:ext cx="558584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元の資料が間違っていれば、その間違いを根拠に答える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50482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0" name="Rectangle 20"/>
          <p:cNvSpPr/>
          <p:nvPr/>
        </p:nvSpPr>
        <p:spPr>
          <a:xfrm>
            <a:off x="609600" y="50482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06399" y="5240179"/>
            <a:ext cx="3292412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入れられる量に上限がある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7542" y="5569268"/>
            <a:ext cx="580872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無料プランでは資料の数とノートブックの数に制限がある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5772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4" name="Rectangle 24"/>
          <p:cNvSpPr/>
          <p:nvPr/>
        </p:nvSpPr>
        <p:spPr>
          <a:xfrm>
            <a:off x="609600" y="5772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983742" y="5931218"/>
            <a:ext cx="1115796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入れる資料を選ぶのが人の仕事になります。何を入れるかで答えの質が決まるので、ここは自動化できません。</a:t>
            </a:r>
          </a:p>
        </p:txBody>
      </p:sp>
      <p:pic>
        <p:nvPicPr>
          <p:cNvPr id="26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22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6112859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ブラウザ版と Notebook の使い分け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6031897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根拠がどこにあるかで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選びます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381250"/>
            <a:ext cx="10972800" cy="36195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907542" y="2483168"/>
            <a:ext cx="1417892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聞きたいこと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98642" y="2483168"/>
            <a:ext cx="94983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使うもの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184642" y="2483168"/>
            <a:ext cx="48177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理由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2743200"/>
            <a:ext cx="10972800" cy="49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907923" y="2910364"/>
            <a:ext cx="178117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一般的な技術の話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99023" y="2910364"/>
            <a:ext cx="106546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ブラウザ版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185023" y="2910364"/>
            <a:ext cx="274948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学習した知識から答えられる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3257550"/>
            <a:ext cx="10972800" cy="4953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907923" y="3424714"/>
            <a:ext cx="178117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自社の仕様や経緯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899023" y="3424714"/>
            <a:ext cx="94807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Notebook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185023" y="3424714"/>
            <a:ext cx="253898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資料を入れないと知らない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3771900"/>
            <a:ext cx="10972800" cy="49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907923" y="3939064"/>
            <a:ext cx="111809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最新の動向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899023" y="3939064"/>
            <a:ext cx="2795230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ブラウザ版 + Deep Research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185023" y="3939064"/>
            <a:ext cx="127596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検索して回る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4286250"/>
            <a:ext cx="10972800" cy="4953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907923" y="4453414"/>
            <a:ext cx="178117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渡した資料の要約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899023" y="4453414"/>
            <a:ext cx="94807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Notebook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185023" y="4453414"/>
            <a:ext cx="106546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出典が付く</a:t>
            </a:r>
          </a:p>
        </p:txBody>
      </p:sp>
      <p:sp>
        <p:nvSpPr>
          <p:cNvPr id="27" name="Rectangle 27"/>
          <p:cNvSpPr/>
          <p:nvPr/>
        </p:nvSpPr>
        <p:spPr>
          <a:xfrm>
            <a:off x="609600" y="4800600"/>
            <a:ext cx="10972800" cy="49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907923" y="4967764"/>
            <a:ext cx="1339120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文書の下書き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899023" y="4967764"/>
            <a:ext cx="202770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ブラウザ版 + Canvas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185023" y="4967764"/>
            <a:ext cx="169697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直しながら作れる</a:t>
            </a:r>
          </a:p>
        </p:txBody>
      </p:sp>
      <p:sp>
        <p:nvSpPr>
          <p:cNvPr id="31" name="Rectangle 31"/>
          <p:cNvSpPr/>
          <p:nvPr/>
        </p:nvSpPr>
        <p:spPr>
          <a:xfrm>
            <a:off x="609600" y="55054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32" name="Rectangle 32"/>
          <p:cNvSpPr/>
          <p:nvPr/>
        </p:nvSpPr>
        <p:spPr>
          <a:xfrm>
            <a:off x="609600" y="55054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3" name="TextBox 33"/>
          <p:cNvSpPr txBox="1"/>
          <p:nvPr/>
        </p:nvSpPr>
        <p:spPr>
          <a:xfrm>
            <a:off x="983742" y="5664518"/>
            <a:ext cx="10365010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迷ったら、答えの根拠がどこにあるべきかで決めてください。手元の資料にあるなら Notebook です。</a:t>
            </a:r>
          </a:p>
        </p:txBody>
      </p:sp>
      <p:pic>
        <p:nvPicPr>
          <p:cNvPr id="34" name="Imag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35" name="TextBox 35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23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4" name="Polygon 4"/>
          <p:cNvSpPr/>
          <p:nvPr/>
        </p:nvSpPr>
        <p:spPr>
          <a:xfrm>
            <a:off x="0" y="0"/>
            <a:ext cx="2476500" cy="2571750"/>
          </a:xfrm>
          <a:custGeom>
            <a:avLst/>
            <a:gdLst/>
            <a:ahLst/>
            <a:cxnLst/>
            <a:rect l="l" t="t" r="r" b="b"/>
            <a:pathLst>
              <a:path w="2476500" h="2571750">
                <a:moveTo>
                  <a:pt x="0" y="0"/>
                </a:moveTo>
                <a:lnTo>
                  <a:pt x="2476500" y="0"/>
                </a:lnTo>
                <a:lnTo>
                  <a:pt x="0" y="257175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1123950" y="1928812"/>
            <a:ext cx="2183368" cy="21621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12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04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5474" y="3628072"/>
            <a:ext cx="5417725" cy="6747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4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他のモデルとの比較</a:t>
            </a:r>
          </a:p>
        </p:txBody>
      </p:sp>
      <p:sp>
        <p:nvSpPr>
          <p:cNvPr id="7" name="Rectangle 7"/>
          <p:cNvSpPr/>
          <p:nvPr/>
        </p:nvSpPr>
        <p:spPr>
          <a:xfrm>
            <a:off x="1162050" y="4248150"/>
            <a:ext cx="3429000" cy="28575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1154811" y="4532471"/>
            <a:ext cx="9425178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Claude、GPT との違いを見ます。どれが優れているかではなく、どこが得意かの話です。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この研修で使う Claude Code の位置づけも、ここで整理します。</a:t>
            </a:r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24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3622898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3社のモデルを並べる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8606218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点数は近く、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違いが出るのは性格のほうです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362200"/>
            <a:ext cx="10972800" cy="36195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4088892" y="2464118"/>
            <a:ext cx="165612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Gemini 3.1 Pro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51142" y="2464118"/>
            <a:ext cx="184346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Claude Opus 4.6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613392" y="2464118"/>
            <a:ext cx="98403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GPT-5.2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2724150"/>
            <a:ext cx="10972800" cy="4762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907923" y="2881789"/>
            <a:ext cx="156014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作っている会社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089273" y="2881789"/>
            <a:ext cx="663218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Google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851523" y="2881789"/>
            <a:ext cx="101077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Anthropic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613773" y="2881789"/>
            <a:ext cx="723400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OpenAI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3219450"/>
            <a:ext cx="10972800" cy="4762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7923" y="3377089"/>
            <a:ext cx="89706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扱える量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89273" y="3377089"/>
            <a:ext cx="781288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100万〜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851523" y="3377089"/>
            <a:ext cx="45500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20万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613773" y="3377089"/>
            <a:ext cx="45500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40万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09600" y="3714750"/>
            <a:ext cx="10972800" cy="4762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907923" y="3872389"/>
            <a:ext cx="89706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文字以外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089273" y="3872389"/>
            <a:ext cx="169697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画像・音声・動画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851523" y="3872389"/>
            <a:ext cx="43395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画像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613773" y="3872389"/>
            <a:ext cx="106546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画像・音声</a:t>
            </a:r>
          </a:p>
        </p:txBody>
      </p:sp>
      <p:sp>
        <p:nvSpPr>
          <p:cNvPr id="26" name="Rectangle 26"/>
          <p:cNvSpPr/>
          <p:nvPr/>
        </p:nvSpPr>
        <p:spPr>
          <a:xfrm>
            <a:off x="609600" y="4210050"/>
            <a:ext cx="10972800" cy="4762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7" name="TextBox 27"/>
          <p:cNvSpPr txBox="1"/>
          <p:nvPr/>
        </p:nvSpPr>
        <p:spPr>
          <a:xfrm>
            <a:off x="907923" y="4367689"/>
            <a:ext cx="1339120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得意なところ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089273" y="4367689"/>
            <a:ext cx="148647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長い入力の読解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851523" y="4367689"/>
            <a:ext cx="148647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込み入った実装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613773" y="4367689"/>
            <a:ext cx="148647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道具を使う処理</a:t>
            </a:r>
          </a:p>
        </p:txBody>
      </p:sp>
      <p:sp>
        <p:nvSpPr>
          <p:cNvPr id="31" name="Rectangle 31"/>
          <p:cNvSpPr/>
          <p:nvPr/>
        </p:nvSpPr>
        <p:spPr>
          <a:xfrm>
            <a:off x="609600" y="4705350"/>
            <a:ext cx="10972800" cy="4762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2" name="TextBox 32"/>
          <p:cNvSpPr txBox="1"/>
          <p:nvPr/>
        </p:nvSpPr>
        <p:spPr>
          <a:xfrm>
            <a:off x="907923" y="4862989"/>
            <a:ext cx="178117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よく使われる場面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089273" y="4862989"/>
            <a:ext cx="148647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資料の読み込み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851523" y="4862989"/>
            <a:ext cx="127596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コードを書く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613773" y="4862989"/>
            <a:ext cx="127596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業務の自動化</a:t>
            </a:r>
          </a:p>
        </p:txBody>
      </p:sp>
      <p:sp>
        <p:nvSpPr>
          <p:cNvPr id="36" name="Rectangle 36"/>
          <p:cNvSpPr/>
          <p:nvPr/>
        </p:nvSpPr>
        <p:spPr>
          <a:xfrm>
            <a:off x="609600" y="5391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37" name="Rectangle 37"/>
          <p:cNvSpPr/>
          <p:nvPr/>
        </p:nvSpPr>
        <p:spPr>
          <a:xfrm>
            <a:off x="609600" y="5391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8" name="TextBox 38"/>
          <p:cNvSpPr txBox="1"/>
          <p:nvPr/>
        </p:nvSpPr>
        <p:spPr>
          <a:xfrm>
            <a:off x="983742" y="5550218"/>
            <a:ext cx="12562142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表の数字は2026年9月時点です。3社とも数週間おきに更新しているので、導入を決めるときは必ず公式で確かめてください。</a:t>
            </a:r>
          </a:p>
        </p:txBody>
      </p:sp>
      <p:pic>
        <p:nvPicPr>
          <p:cNvPr id="39" name="Imag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40" name="TextBox 40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25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169616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得意分野が分かれる理由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11180540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同じ用途を狙っていないので、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重ならない部分が残ります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266950"/>
            <a:ext cx="10972800" cy="990600"/>
          </a:xfrm>
          <a:prstGeom prst="roundRect">
            <a:avLst>
              <a:gd name="adj" fmla="val 769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266950"/>
            <a:ext cx="76200" cy="990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06399" y="2458879"/>
            <a:ext cx="845606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7542" y="2787968"/>
            <a:ext cx="781469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扱える量と、文字以外の入力に振っている。資料をまとめて渡す使い方に強い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3371850"/>
            <a:ext cx="10972800" cy="990600"/>
          </a:xfrm>
          <a:prstGeom prst="roundRect">
            <a:avLst>
              <a:gd name="adj" fmla="val 769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3371850"/>
            <a:ext cx="76200" cy="990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6399" y="3563779"/>
            <a:ext cx="859432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Claude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542" y="3892868"/>
            <a:ext cx="781469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指示に沿って長く作業を続けることに振っている。実装や修正で選ばれやすい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4476750"/>
            <a:ext cx="10972800" cy="990600"/>
          </a:xfrm>
          <a:prstGeom prst="roundRect">
            <a:avLst>
              <a:gd name="adj" fmla="val 769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4476750"/>
            <a:ext cx="76200" cy="990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6399" y="4668679"/>
            <a:ext cx="50116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GPT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7542" y="4997768"/>
            <a:ext cx="781469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外の道具を呼び出しながら進めることに振っている。処理をつなぐ用途に強い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57340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0" name="Rectangle 20"/>
          <p:cNvSpPr/>
          <p:nvPr/>
        </p:nvSpPr>
        <p:spPr>
          <a:xfrm>
            <a:off x="609600" y="57340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83742" y="5893118"/>
            <a:ext cx="1284074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どれか1つに決める必要はありません。会社として使えるものが決まっていれば、その中でやり方を工夫するほうが現実的です。</a:t>
            </a:r>
          </a:p>
        </p:txBody>
      </p:sp>
      <p:pic>
        <p:nvPicPr>
          <p:cNvPr id="22" name="Imag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661428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選ぶときの基準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7125983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点数ではなく、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この4つで決まります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2479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2479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06399" y="243982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社内で使えるか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7542" y="2768918"/>
            <a:ext cx="781469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情報システム部門の承認、契約、入力してよい情報の範囲。ここが最初の関門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31813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31813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6399" y="3373279"/>
            <a:ext cx="165420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扱う情報の量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542" y="3702368"/>
            <a:ext cx="662797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長い資料を丸ごと渡すなら Gemini。数万字までなら差は出にくい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411480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411480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6399" y="4306729"/>
            <a:ext cx="165420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何を任せるか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7542" y="4635818"/>
            <a:ext cx="647738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コードを書かせるのか、資料を読ませるのか、処理をつなぐのか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5048250"/>
            <a:ext cx="10972800" cy="838200"/>
          </a:xfrm>
          <a:prstGeom prst="roundRect">
            <a:avLst>
              <a:gd name="adj" fmla="val 909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0" name="Rectangle 20"/>
          <p:cNvSpPr/>
          <p:nvPr/>
        </p:nvSpPr>
        <p:spPr>
          <a:xfrm>
            <a:off x="609600" y="5048250"/>
            <a:ext cx="76200" cy="8382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06399" y="5240179"/>
            <a:ext cx="138117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値段と回数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7542" y="5569268"/>
            <a:ext cx="469430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無料枠で足りるか。人数ぶんの契約が現実的か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5772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4" name="Rectangle 24"/>
          <p:cNvSpPr/>
          <p:nvPr/>
        </p:nvSpPr>
        <p:spPr>
          <a:xfrm>
            <a:off x="609600" y="5772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983742" y="5931218"/>
            <a:ext cx="1239497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実務では1つ目でほぼ決まります。技術的にどれが優れているかより、使える環境で何ができるかを考えるほうが早いです。</a:t>
            </a:r>
          </a:p>
        </p:txBody>
      </p:sp>
      <p:pic>
        <p:nvPicPr>
          <p:cNvPr id="26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27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3792569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この研修での位置づけ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9464326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使う道具は違っても、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頼み方の型は変わりません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1980" y="2124075"/>
            <a:ext cx="13177838" cy="5791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この研修では Claude Code を使いますが、身につけてほしいのは道具の操作ではありません。何を伝えると意図どおり</a:t>
            </a:r>
          </a:p>
          <a:p>
            <a:pPr algn="l">
              <a:lnSpc>
                <a:spcPts val="2250"/>
              </a:lnSpc>
            </a:pPr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に返るか、という型のほうです。</a:t>
            </a:r>
          </a:p>
        </p:txBody>
      </p:sp>
      <p:sp>
        <p:nvSpPr>
          <p:cNvPr id="8" name="Rectangle 8"/>
          <p:cNvSpPr/>
          <p:nvPr/>
        </p:nvSpPr>
        <p:spPr>
          <a:xfrm>
            <a:off x="609600" y="2914650"/>
            <a:ext cx="10972800" cy="819150"/>
          </a:xfrm>
          <a:prstGeom prst="roundRect">
            <a:avLst>
              <a:gd name="adj" fmla="val 930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9" name="Rectangle 9"/>
          <p:cNvSpPr/>
          <p:nvPr/>
        </p:nvSpPr>
        <p:spPr>
          <a:xfrm>
            <a:off x="609600" y="2914650"/>
            <a:ext cx="76200" cy="8191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906399" y="310657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対象を指定する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7542" y="3435668"/>
            <a:ext cx="730519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どのファイルの話かを示す。Gemini でも同じ。資料を指定して読ませる</a:t>
            </a:r>
          </a:p>
        </p:txBody>
      </p:sp>
      <p:sp>
        <p:nvSpPr>
          <p:cNvPr id="12" name="Rectangle 12"/>
          <p:cNvSpPr/>
          <p:nvPr/>
        </p:nvSpPr>
        <p:spPr>
          <a:xfrm>
            <a:off x="609600" y="3829050"/>
            <a:ext cx="10972800" cy="819150"/>
          </a:xfrm>
          <a:prstGeom prst="roundRect">
            <a:avLst>
              <a:gd name="adj" fmla="val 930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3" name="Rectangle 13"/>
          <p:cNvSpPr/>
          <p:nvPr/>
        </p:nvSpPr>
        <p:spPr>
          <a:xfrm>
            <a:off x="609600" y="3829050"/>
            <a:ext cx="76200" cy="8191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906399" y="4020979"/>
            <a:ext cx="2623478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やることを1つに絞る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07542" y="4350068"/>
            <a:ext cx="526265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2つ頼むと片方だけ直る。これはどのモデルでも同じ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4743450"/>
            <a:ext cx="10972800" cy="819150"/>
          </a:xfrm>
          <a:prstGeom prst="roundRect">
            <a:avLst>
              <a:gd name="adj" fmla="val 930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7" name="Rectangle 17"/>
          <p:cNvSpPr/>
          <p:nvPr/>
        </p:nvSpPr>
        <p:spPr>
          <a:xfrm>
            <a:off x="609600" y="4743450"/>
            <a:ext cx="76200" cy="8191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906399" y="4935379"/>
            <a:ext cx="274634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やらないことを添える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07542" y="5264468"/>
            <a:ext cx="544210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書かないと埋めにくる。Gemini でも GPT でも起きる</a:t>
            </a:r>
          </a:p>
        </p:txBody>
      </p:sp>
      <p:sp>
        <p:nvSpPr>
          <p:cNvPr id="20" name="Rectangle 20"/>
          <p:cNvSpPr/>
          <p:nvPr/>
        </p:nvSpPr>
        <p:spPr>
          <a:xfrm>
            <a:off x="609600" y="5657850"/>
            <a:ext cx="10972800" cy="819150"/>
          </a:xfrm>
          <a:prstGeom prst="roundRect">
            <a:avLst>
              <a:gd name="adj" fmla="val 930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1" name="Rectangle 21"/>
          <p:cNvSpPr/>
          <p:nvPr/>
        </p:nvSpPr>
        <p:spPr>
          <a:xfrm>
            <a:off x="609600" y="5657850"/>
            <a:ext cx="76200" cy="8191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906399" y="5849779"/>
            <a:ext cx="274634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終わりの合図を決める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07542" y="6178868"/>
            <a:ext cx="491718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どうなったら完了か。自分で判定するために要る</a:t>
            </a:r>
          </a:p>
        </p:txBody>
      </p:sp>
      <p:pic>
        <p:nvPicPr>
          <p:cNvPr id="24" name="Imag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28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3415522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このパートのまとめ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5838823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覚えて帰るのは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3つで足ります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266950"/>
            <a:ext cx="10972800" cy="990600"/>
          </a:xfrm>
          <a:prstGeom prst="roundRect">
            <a:avLst>
              <a:gd name="adj" fmla="val 769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266950"/>
            <a:ext cx="76200" cy="990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06399" y="2458879"/>
            <a:ext cx="356947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は1つの製品ではない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7542" y="2787968"/>
            <a:ext cx="817130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モデルの family と、それを載せた複数の入口の総称。入口でできることが変わる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3371850"/>
            <a:ext cx="10972800" cy="990600"/>
          </a:xfrm>
          <a:prstGeom prst="roundRect">
            <a:avLst>
              <a:gd name="adj" fmla="val 769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3371850"/>
            <a:ext cx="76200" cy="990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6399" y="3563779"/>
            <a:ext cx="470221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ブラウザ版と Notebook は役割が違う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542" y="3892868"/>
            <a:ext cx="624699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一般的な知識はブラウザ版、手元の資料が根拠なら Notebook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4476750"/>
            <a:ext cx="10972800" cy="990600"/>
          </a:xfrm>
          <a:prstGeom prst="roundRect">
            <a:avLst>
              <a:gd name="adj" fmla="val 769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4476750"/>
            <a:ext cx="76200" cy="990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6399" y="466867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点数で選ばない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7542" y="4997768"/>
            <a:ext cx="659996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3社とも横並び。社内で使えるか、扱う量、何を任せるかで決まる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57340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0" name="Rectangle 20"/>
          <p:cNvSpPr/>
          <p:nvPr/>
        </p:nvSpPr>
        <p:spPr>
          <a:xfrm>
            <a:off x="609600" y="57340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83742" y="5893118"/>
            <a:ext cx="1272124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このあとのハンズオンでは Claude Code を使いますが、頼み方の型はどのモデルでも共通です。そこを持ち帰ってください。</a:t>
            </a:r>
          </a:p>
        </p:txBody>
      </p:sp>
      <p:pic>
        <p:nvPicPr>
          <p:cNvPr id="22" name="Imag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29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046068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とは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10606544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Google が作っている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モデル群と周辺ツールの総称です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1980" y="2124075"/>
            <a:ext cx="12756832" cy="5791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は1つの製品ではありません。モデルの family と、それを載せた複数のツールの総称です。同じ名前でも、</a:t>
            </a:r>
          </a:p>
          <a:p>
            <a:pPr algn="l">
              <a:lnSpc>
                <a:spcPts val="2250"/>
              </a:lnSpc>
            </a:pPr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ブラウザで使うものと開発で使うものは別物です。</a:t>
            </a:r>
          </a:p>
        </p:txBody>
      </p:sp>
      <p:sp>
        <p:nvSpPr>
          <p:cNvPr id="8" name="Rectangle 8"/>
          <p:cNvSpPr/>
          <p:nvPr/>
        </p:nvSpPr>
        <p:spPr>
          <a:xfrm>
            <a:off x="609600" y="291465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9" name="Rectangle 9"/>
          <p:cNvSpPr/>
          <p:nvPr/>
        </p:nvSpPr>
        <p:spPr>
          <a:xfrm>
            <a:off x="609600" y="291465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906399" y="3106579"/>
            <a:ext cx="835104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モデル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7542" y="3435668"/>
            <a:ext cx="6327172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Gemini 3.1 Pro / 3.7 Flash / Nano。用途と速度で使い分ける</a:t>
            </a:r>
          </a:p>
        </p:txBody>
      </p:sp>
      <p:sp>
        <p:nvSpPr>
          <p:cNvPr id="12" name="Rectangle 12"/>
          <p:cNvSpPr/>
          <p:nvPr/>
        </p:nvSpPr>
        <p:spPr>
          <a:xfrm>
            <a:off x="609600" y="388620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3" name="Rectangle 13"/>
          <p:cNvSpPr/>
          <p:nvPr/>
        </p:nvSpPr>
        <p:spPr>
          <a:xfrm>
            <a:off x="609600" y="388620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906399" y="4078129"/>
            <a:ext cx="220027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一般向けのツール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07542" y="4407218"/>
            <a:ext cx="754832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Gemini アプリ（ブラウザ・スマホ）、Gemini Notebook、Workspace 連携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485775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7" name="Rectangle 17"/>
          <p:cNvSpPr/>
          <p:nvPr/>
        </p:nvSpPr>
        <p:spPr>
          <a:xfrm>
            <a:off x="609600" y="4857750"/>
            <a:ext cx="76200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906399" y="5049679"/>
            <a:ext cx="247330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開発者向けのツール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07542" y="5378768"/>
            <a:ext cx="520973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Google AI Studio、Vertex AI、Gemini Code Assist</a:t>
            </a:r>
          </a:p>
        </p:txBody>
      </p:sp>
      <p:sp>
        <p:nvSpPr>
          <p:cNvPr id="20" name="Rectangle 20"/>
          <p:cNvSpPr/>
          <p:nvPr/>
        </p:nvSpPr>
        <p:spPr>
          <a:xfrm>
            <a:off x="609600" y="5772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1" name="Rectangle 21"/>
          <p:cNvSpPr/>
          <p:nvPr/>
        </p:nvSpPr>
        <p:spPr>
          <a:xfrm>
            <a:off x="609600" y="5772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983742" y="5931218"/>
            <a:ext cx="1272124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この研修で使う Claude Code とは別の系統です。どちらが上ということではなく、得意分野が違います。最後に比較します。</a:t>
            </a:r>
          </a:p>
        </p:txBody>
      </p:sp>
      <p:pic>
        <p:nvPicPr>
          <p:cNvPr id="23" name="Imag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28438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出典と確認先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10751487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料金と仕様は変わります。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必ず公式で確かめてください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381250"/>
            <a:ext cx="10972800" cy="36195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907542" y="2483168"/>
            <a:ext cx="48177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内容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327142" y="2483168"/>
            <a:ext cx="42956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URL</a:t>
            </a:r>
          </a:p>
        </p:txBody>
      </p:sp>
      <p:sp>
        <p:nvSpPr>
          <p:cNvPr id="10" name="Rectangle 10"/>
          <p:cNvSpPr/>
          <p:nvPr/>
        </p:nvSpPr>
        <p:spPr>
          <a:xfrm>
            <a:off x="609600" y="2743200"/>
            <a:ext cx="10972800" cy="4381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907923" y="2881789"/>
            <a:ext cx="188219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Google 公式ブログ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327523" y="2881789"/>
            <a:ext cx="269686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blog.google/technology/ai</a:t>
            </a:r>
          </a:p>
        </p:txBody>
      </p:sp>
      <p:sp>
        <p:nvSpPr>
          <p:cNvPr id="13" name="Rectangle 13"/>
          <p:cNvSpPr/>
          <p:nvPr/>
        </p:nvSpPr>
        <p:spPr>
          <a:xfrm>
            <a:off x="609600" y="3200400"/>
            <a:ext cx="10972800" cy="4381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907923" y="3338989"/>
            <a:ext cx="2444258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開発者向けドキュメント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27523" y="3338989"/>
            <a:ext cx="141279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ai.google.dev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3657600"/>
            <a:ext cx="10972800" cy="4381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7923" y="3796189"/>
            <a:ext cx="200220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モデルの仕様と料金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327523" y="3796189"/>
            <a:ext cx="394935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ai.google.dev/gemini-api/docs/models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4114800"/>
            <a:ext cx="10972800" cy="4381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907923" y="4253389"/>
            <a:ext cx="231872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アプリのヘルプ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327523" y="4253389"/>
            <a:ext cx="283368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support.google.com/gemini</a:t>
            </a:r>
          </a:p>
        </p:txBody>
      </p:sp>
      <p:sp>
        <p:nvSpPr>
          <p:cNvPr id="22" name="Rectangle 22"/>
          <p:cNvSpPr/>
          <p:nvPr/>
        </p:nvSpPr>
        <p:spPr>
          <a:xfrm>
            <a:off x="609600" y="4572000"/>
            <a:ext cx="10972800" cy="4381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907923" y="4710589"/>
            <a:ext cx="266528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業務システムへの組み込み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327523" y="4710589"/>
            <a:ext cx="290736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cloud.google.com/vertex-ai</a:t>
            </a:r>
          </a:p>
        </p:txBody>
      </p:sp>
      <p:sp>
        <p:nvSpPr>
          <p:cNvPr id="25" name="Rectangle 25"/>
          <p:cNvSpPr/>
          <p:nvPr/>
        </p:nvSpPr>
        <p:spPr>
          <a:xfrm>
            <a:off x="609600" y="5029200"/>
            <a:ext cx="10972800" cy="4381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6" name="TextBox 26"/>
          <p:cNvSpPr txBox="1"/>
          <p:nvPr/>
        </p:nvSpPr>
        <p:spPr>
          <a:xfrm>
            <a:off x="907923" y="5167789"/>
            <a:ext cx="157337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Anthropic 公式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327523" y="5167789"/>
            <a:ext cx="212850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anthropic.com/news</a:t>
            </a:r>
          </a:p>
        </p:txBody>
      </p:sp>
      <p:sp>
        <p:nvSpPr>
          <p:cNvPr id="28" name="Rectangle 28"/>
          <p:cNvSpPr/>
          <p:nvPr/>
        </p:nvSpPr>
        <p:spPr>
          <a:xfrm>
            <a:off x="609600" y="5486400"/>
            <a:ext cx="10972800" cy="4381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9" name="TextBox 29"/>
          <p:cNvSpPr txBox="1"/>
          <p:nvPr/>
        </p:nvSpPr>
        <p:spPr>
          <a:xfrm>
            <a:off x="907923" y="5624989"/>
            <a:ext cx="1286838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OpenAI 公式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327523" y="5624989"/>
            <a:ext cx="178117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openai.com/news</a:t>
            </a:r>
          </a:p>
        </p:txBody>
      </p:sp>
      <p:sp>
        <p:nvSpPr>
          <p:cNvPr id="31" name="Rectangle 31"/>
          <p:cNvSpPr/>
          <p:nvPr/>
        </p:nvSpPr>
        <p:spPr>
          <a:xfrm>
            <a:off x="609600" y="57721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32" name="Rectangle 32"/>
          <p:cNvSpPr/>
          <p:nvPr/>
        </p:nvSpPr>
        <p:spPr>
          <a:xfrm>
            <a:off x="609600" y="57721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3" name="TextBox 33"/>
          <p:cNvSpPr txBox="1"/>
          <p:nvPr/>
        </p:nvSpPr>
        <p:spPr>
          <a:xfrm>
            <a:off x="983742" y="5931218"/>
            <a:ext cx="1100194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このパートの数字は2026年9月時点で公開されている情報です。3か月経つと変わっている可能性があります。</a:t>
            </a:r>
          </a:p>
        </p:txBody>
      </p:sp>
      <p:pic>
        <p:nvPicPr>
          <p:cNvPr id="34" name="Imag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35" name="TextBox 35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30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28438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モデルの種類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9035272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速さと賢さの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どちらを取るかで分かれています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362200"/>
            <a:ext cx="10972800" cy="36195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907542" y="2464118"/>
            <a:ext cx="71580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モデル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12642" y="2464118"/>
            <a:ext cx="94983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位置づけ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32142" y="2464118"/>
            <a:ext cx="94983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扱える量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327642" y="2464118"/>
            <a:ext cx="165192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向いている用途</a:t>
            </a:r>
          </a:p>
        </p:txBody>
      </p:sp>
      <p:sp>
        <p:nvSpPr>
          <p:cNvPr id="12" name="Rectangle 12"/>
          <p:cNvSpPr/>
          <p:nvPr/>
        </p:nvSpPr>
        <p:spPr>
          <a:xfrm>
            <a:off x="609600" y="2724150"/>
            <a:ext cx="10972800" cy="49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7923" y="2891314"/>
            <a:ext cx="156411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3.1 Pro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13023" y="2891314"/>
            <a:ext cx="127596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いちばん賢い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232523" y="2891314"/>
            <a:ext cx="141279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100万トークン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328023" y="2891314"/>
            <a:ext cx="211797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長文読解・複雑な推論</a:t>
            </a:r>
          </a:p>
        </p:txBody>
      </p:sp>
      <p:sp>
        <p:nvSpPr>
          <p:cNvPr id="17" name="Rectangle 17"/>
          <p:cNvSpPr/>
          <p:nvPr/>
        </p:nvSpPr>
        <p:spPr>
          <a:xfrm>
            <a:off x="609600" y="3238500"/>
            <a:ext cx="10972800" cy="4953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907923" y="3405664"/>
            <a:ext cx="174987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3.7 Flash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13023" y="3405664"/>
            <a:ext cx="106546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速くて安い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232523" y="3405664"/>
            <a:ext cx="141279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100万トークン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328023" y="3405664"/>
            <a:ext cx="148647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量をさばく処理</a:t>
            </a:r>
          </a:p>
        </p:txBody>
      </p:sp>
      <p:sp>
        <p:nvSpPr>
          <p:cNvPr id="22" name="Rectangle 22"/>
          <p:cNvSpPr/>
          <p:nvPr/>
        </p:nvSpPr>
        <p:spPr>
          <a:xfrm>
            <a:off x="609600" y="3752850"/>
            <a:ext cx="10972800" cy="4953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907923" y="3920014"/>
            <a:ext cx="174987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3.8 Flash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613023" y="3920014"/>
            <a:ext cx="125265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Flash の最新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232523" y="3920014"/>
            <a:ext cx="141279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100万トークン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328023" y="3920014"/>
            <a:ext cx="232848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コーディング・自律作業</a:t>
            </a:r>
          </a:p>
        </p:txBody>
      </p:sp>
      <p:sp>
        <p:nvSpPr>
          <p:cNvPr id="27" name="Rectangle 27"/>
          <p:cNvSpPr/>
          <p:nvPr/>
        </p:nvSpPr>
        <p:spPr>
          <a:xfrm>
            <a:off x="609600" y="4267200"/>
            <a:ext cx="10972800" cy="4953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907923" y="4434364"/>
            <a:ext cx="1247308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Nano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613023" y="4434364"/>
            <a:ext cx="148647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端末の中で動く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232523" y="4434364"/>
            <a:ext cx="127596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数千トークン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328023" y="4434364"/>
            <a:ext cx="232848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スマホ内で完結する処理</a:t>
            </a:r>
          </a:p>
        </p:txBody>
      </p:sp>
      <p:sp>
        <p:nvSpPr>
          <p:cNvPr id="32" name="Rectangle 32"/>
          <p:cNvSpPr/>
          <p:nvPr/>
        </p:nvSpPr>
        <p:spPr>
          <a:xfrm>
            <a:off x="609600" y="49720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33" name="Rectangle 33"/>
          <p:cNvSpPr/>
          <p:nvPr/>
        </p:nvSpPr>
        <p:spPr>
          <a:xfrm>
            <a:off x="609600" y="49720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4" name="TextBox 34"/>
          <p:cNvSpPr txBox="1"/>
          <p:nvPr/>
        </p:nvSpPr>
        <p:spPr>
          <a:xfrm>
            <a:off x="983742" y="5131118"/>
            <a:ext cx="1333252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100万トークンは、日本語でおよそ150万字。文庫本にして10冊分くらいです。長い資料をまとめて渡せるのが Gemini の特徴です。</a:t>
            </a:r>
          </a:p>
        </p:txBody>
      </p:sp>
      <p:pic>
        <p:nvPicPr>
          <p:cNvPr id="35" name="Imag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36" name="TextBox 36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4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427949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の強み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9271252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他と比べたとき、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はっきり差が出るのは3つです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266950"/>
            <a:ext cx="10972800" cy="990600"/>
          </a:xfrm>
          <a:prstGeom prst="roundRect">
            <a:avLst>
              <a:gd name="adj" fmla="val 769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266950"/>
            <a:ext cx="76200" cy="990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06399" y="245887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扱える量が多い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7542" y="2787968"/>
            <a:ext cx="781469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一度に渡せる文章の量が業界で最大級。長い仕様書や議事録をまとめて渡せる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3371850"/>
            <a:ext cx="10972800" cy="990600"/>
          </a:xfrm>
          <a:prstGeom prst="roundRect">
            <a:avLst>
              <a:gd name="adj" fmla="val 769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3371850"/>
            <a:ext cx="76200" cy="990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6399" y="3563779"/>
            <a:ext cx="220027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文字以外も扱える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542" y="3892868"/>
            <a:ext cx="659996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画像・音声・動画を、文字と同じように1つのモデルで受け取れる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4476750"/>
            <a:ext cx="10972800" cy="990600"/>
          </a:xfrm>
          <a:prstGeom prst="roundRect">
            <a:avLst>
              <a:gd name="adj" fmla="val 769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4476750"/>
            <a:ext cx="76200" cy="990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6399" y="4668679"/>
            <a:ext cx="3707738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Google のサービスとつながる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7542" y="4997768"/>
            <a:ext cx="735760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検索、ドライブ、Gmail、ドキュメント。日常の道具の中から呼び出せる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57340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0" name="Rectangle 20"/>
          <p:cNvSpPr/>
          <p:nvPr/>
        </p:nvSpPr>
        <p:spPr>
          <a:xfrm>
            <a:off x="609600" y="57340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83742" y="5893118"/>
            <a:ext cx="1172632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逆に言うと、この3つが要らない場面では強みが出ません。用途で選ぶという話を、このあと比較のところでします。</a:t>
            </a:r>
          </a:p>
        </p:txBody>
      </p:sp>
      <p:pic>
        <p:nvPicPr>
          <p:cNvPr id="22" name="Imag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5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28438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ツールの種類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11149736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同じ Gemini でも、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入口によってできることが変わります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343150"/>
            <a:ext cx="10972800" cy="36195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907542" y="2445068"/>
            <a:ext cx="48177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入口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03142" y="2445068"/>
            <a:ext cx="71580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誰向け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089142" y="2445068"/>
            <a:ext cx="1183862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できること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2705100"/>
            <a:ext cx="109728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907923" y="2853214"/>
            <a:ext cx="1423280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アプリ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03523" y="2853214"/>
            <a:ext cx="43395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全員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89523" y="2853214"/>
            <a:ext cx="464400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対話、資料づくり、調査。ブラウザとスマホから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3181350"/>
            <a:ext cx="10972800" cy="4572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907923" y="3329464"/>
            <a:ext cx="173356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Notebook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03523" y="3329464"/>
            <a:ext cx="43395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全員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089523" y="3329464"/>
            <a:ext cx="338099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手元の資料だけを根拠に答えさせる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3657600"/>
            <a:ext cx="109728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907923" y="3805714"/>
            <a:ext cx="167368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Workspace 連携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803523" y="3805714"/>
            <a:ext cx="43395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全員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089523" y="3805714"/>
            <a:ext cx="443350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ドキュメントやスプレッドシートの中から呼ぶ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4133850"/>
            <a:ext cx="10972800" cy="4572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907923" y="4281964"/>
            <a:ext cx="171838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Google AI Studio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803523" y="4281964"/>
            <a:ext cx="64446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開発者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089523" y="4281964"/>
            <a:ext cx="311867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モデルを試す。API キーを取る</a:t>
            </a:r>
          </a:p>
        </p:txBody>
      </p:sp>
      <p:sp>
        <p:nvSpPr>
          <p:cNvPr id="27" name="Rectangle 27"/>
          <p:cNvSpPr/>
          <p:nvPr/>
        </p:nvSpPr>
        <p:spPr>
          <a:xfrm>
            <a:off x="609600" y="4610100"/>
            <a:ext cx="109728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907923" y="4758214"/>
            <a:ext cx="102489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Vertex AI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803523" y="4758214"/>
            <a:ext cx="64446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開発者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089523" y="4758214"/>
            <a:ext cx="338099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業務システムに組み込む。従量課金</a:t>
            </a:r>
          </a:p>
        </p:txBody>
      </p:sp>
      <p:sp>
        <p:nvSpPr>
          <p:cNvPr id="31" name="Rectangle 31"/>
          <p:cNvSpPr/>
          <p:nvPr/>
        </p:nvSpPr>
        <p:spPr>
          <a:xfrm>
            <a:off x="609600" y="5086350"/>
            <a:ext cx="10972800" cy="4572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32" name="TextBox 32"/>
          <p:cNvSpPr txBox="1"/>
          <p:nvPr/>
        </p:nvSpPr>
        <p:spPr>
          <a:xfrm>
            <a:off x="907923" y="5234464"/>
            <a:ext cx="199726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Code Assist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803523" y="5234464"/>
            <a:ext cx="64446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開発者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089523" y="5234464"/>
            <a:ext cx="317049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エディタの中でコードを書かせる</a:t>
            </a:r>
          </a:p>
        </p:txBody>
      </p:sp>
      <p:sp>
        <p:nvSpPr>
          <p:cNvPr id="35" name="Rectangle 35"/>
          <p:cNvSpPr/>
          <p:nvPr/>
        </p:nvSpPr>
        <p:spPr>
          <a:xfrm>
            <a:off x="609600" y="575310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36" name="Rectangle 36"/>
          <p:cNvSpPr/>
          <p:nvPr/>
        </p:nvSpPr>
        <p:spPr>
          <a:xfrm>
            <a:off x="609600" y="575310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7" name="TextBox 37"/>
          <p:cNvSpPr txBox="1"/>
          <p:nvPr/>
        </p:nvSpPr>
        <p:spPr>
          <a:xfrm>
            <a:off x="983742" y="5912168"/>
            <a:ext cx="1073448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今日このあと触るのは上の3つです。開発者向けの3つは、業務で使うときに名前を思い出せれば十分です。</a:t>
            </a:r>
          </a:p>
        </p:txBody>
      </p:sp>
      <p:pic>
        <p:nvPicPr>
          <p:cNvPr id="38" name="Imag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39" name="TextBox 39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1907334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料金プラン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9893379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無料でも使えますが、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回数と機能に制限があります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381250"/>
            <a:ext cx="10972800" cy="36195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907542" y="2483168"/>
            <a:ext cx="71580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プラン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03142" y="2483168"/>
            <a:ext cx="48177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月額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898642" y="2483168"/>
            <a:ext cx="94983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主な違い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2743200"/>
            <a:ext cx="10972800" cy="5143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907923" y="2919889"/>
            <a:ext cx="45500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無料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03523" y="2919889"/>
            <a:ext cx="33923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0円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899023" y="2919889"/>
            <a:ext cx="461086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Flash 系のモデル。Deep Research は月5回まで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3276600"/>
            <a:ext cx="10972800" cy="5143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907923" y="3453289"/>
            <a:ext cx="72449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AI Plus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03523" y="3453289"/>
            <a:ext cx="802338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1,200円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899023" y="3453289"/>
            <a:ext cx="274948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上位モデルの利用枠が増える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3810000"/>
            <a:ext cx="10972800" cy="5143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907923" y="3986689"/>
            <a:ext cx="66039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AI Pro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803523" y="3986689"/>
            <a:ext cx="802338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2,900円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899023" y="3986689"/>
            <a:ext cx="552723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Pro モデル、Deep Research の回数増、Notebook の枠増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4343400"/>
            <a:ext cx="10972800" cy="5143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907923" y="4520089"/>
            <a:ext cx="84630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AI Ultra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803523" y="4520089"/>
            <a:ext cx="91811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36,400円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899023" y="4520089"/>
            <a:ext cx="359149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最上位。動画生成や思考モードを含む</a:t>
            </a:r>
          </a:p>
        </p:txBody>
      </p:sp>
      <p:sp>
        <p:nvSpPr>
          <p:cNvPr id="27" name="Rectangle 27"/>
          <p:cNvSpPr/>
          <p:nvPr/>
        </p:nvSpPr>
        <p:spPr>
          <a:xfrm>
            <a:off x="609600" y="506730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8" name="Rectangle 28"/>
          <p:cNvSpPr/>
          <p:nvPr/>
        </p:nvSpPr>
        <p:spPr>
          <a:xfrm>
            <a:off x="609600" y="506730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9" name="TextBox 29"/>
          <p:cNvSpPr txBox="1"/>
          <p:nvPr/>
        </p:nvSpPr>
        <p:spPr>
          <a:xfrm>
            <a:off x="983742" y="5226368"/>
            <a:ext cx="1223192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業務で本格的に使うなら AI Pro が目安です。無料版でも試すには十分ですが、長い資料を扱うと制限に当たります。</a:t>
            </a:r>
          </a:p>
        </p:txBody>
      </p:sp>
      <p:pic>
        <p:nvPicPr>
          <p:cNvPr id="30" name="Imag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7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1907334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いまの性能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10129359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コーディングの指標では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3社が横並びになっています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381250"/>
            <a:ext cx="10972800" cy="36195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907542" y="2483168"/>
            <a:ext cx="71580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モデル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25755" y="2483168"/>
            <a:ext cx="2254490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SWE-Bench Verified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45084" y="2483168"/>
            <a:ext cx="94983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扱える量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137142" y="2483168"/>
            <a:ext cx="48177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特徴</a:t>
            </a:r>
          </a:p>
        </p:txBody>
      </p:sp>
      <p:sp>
        <p:nvSpPr>
          <p:cNvPr id="12" name="Rectangle 12"/>
          <p:cNvSpPr/>
          <p:nvPr/>
        </p:nvSpPr>
        <p:spPr>
          <a:xfrm>
            <a:off x="609600" y="2743200"/>
            <a:ext cx="10972800" cy="5143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7923" y="2919889"/>
            <a:ext cx="1741050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Claude Opus 4.6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636032" y="2919889"/>
            <a:ext cx="63393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80.8%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392495" y="2919889"/>
            <a:ext cx="45500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20万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37523" y="2919889"/>
            <a:ext cx="253898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人が見て良いと感じる出力</a:t>
            </a:r>
          </a:p>
        </p:txBody>
      </p:sp>
      <p:sp>
        <p:nvSpPr>
          <p:cNvPr id="17" name="Rectangle 17"/>
          <p:cNvSpPr/>
          <p:nvPr/>
        </p:nvSpPr>
        <p:spPr>
          <a:xfrm>
            <a:off x="609600" y="3276600"/>
            <a:ext cx="10972800" cy="5143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907923" y="3453289"/>
            <a:ext cx="156411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Gemini 3.1 Pro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36032" y="3453289"/>
            <a:ext cx="63393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80.6%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229356" y="3453289"/>
            <a:ext cx="781288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100万〜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137523" y="3453289"/>
            <a:ext cx="274948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長い入力と、文字以外の扱い</a:t>
            </a:r>
          </a:p>
        </p:txBody>
      </p:sp>
      <p:sp>
        <p:nvSpPr>
          <p:cNvPr id="22" name="Rectangle 22"/>
          <p:cNvSpPr/>
          <p:nvPr/>
        </p:nvSpPr>
        <p:spPr>
          <a:xfrm>
            <a:off x="609600" y="3810000"/>
            <a:ext cx="10972800" cy="5143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907923" y="3986689"/>
            <a:ext cx="92936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2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GPT-5.2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636032" y="3986689"/>
            <a:ext cx="63393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80.0%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392495" y="3986689"/>
            <a:ext cx="45500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40万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137523" y="3986689"/>
            <a:ext cx="253898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道具を使わせる処理の安定</a:t>
            </a:r>
          </a:p>
        </p:txBody>
      </p:sp>
      <p:sp>
        <p:nvSpPr>
          <p:cNvPr id="27" name="Rectangle 27"/>
          <p:cNvSpPr/>
          <p:nvPr/>
        </p:nvSpPr>
        <p:spPr>
          <a:xfrm>
            <a:off x="609600" y="4533900"/>
            <a:ext cx="10972800" cy="819150"/>
          </a:xfrm>
          <a:prstGeom prst="roundRect">
            <a:avLst>
              <a:gd name="adj" fmla="val 9302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8" name="Rectangle 28"/>
          <p:cNvSpPr/>
          <p:nvPr/>
        </p:nvSpPr>
        <p:spPr>
          <a:xfrm>
            <a:off x="609600" y="4533900"/>
            <a:ext cx="76200" cy="8191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9" name="TextBox 29"/>
          <p:cNvSpPr txBox="1"/>
          <p:nvPr/>
        </p:nvSpPr>
        <p:spPr>
          <a:xfrm>
            <a:off x="983742" y="4692968"/>
            <a:ext cx="13074777" cy="53073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SWE-Bench Verified は、実際の不具合報告を渡して修正させ、テストが通るかを見る指標です。3社とも80%前後で差は1ポイント</a:t>
            </a:r>
          </a:p>
          <a:p>
            <a:pPr algn="l">
              <a:lnSpc>
                <a:spcPts val="2100"/>
              </a:lnSpc>
            </a:pPr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以内。比べるべきは点数ではなく、扱える量と値段と、社内で使えるかどうかです。</a:t>
            </a:r>
          </a:p>
        </p:txBody>
      </p:sp>
      <p:pic>
        <p:nvPicPr>
          <p:cNvPr id="30" name="Imag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8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28438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指標の読み方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66374"/>
            <a:ext cx="9893379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点数が近いときは、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測っていない部分で差が出ます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266950"/>
            <a:ext cx="10972800" cy="990600"/>
          </a:xfrm>
          <a:prstGeom prst="roundRect">
            <a:avLst>
              <a:gd name="adj" fmla="val 769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266950"/>
            <a:ext cx="76200" cy="990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06399" y="2458879"/>
            <a:ext cx="3565446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指標は一部しか測っていない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7542" y="2787968"/>
            <a:ext cx="759180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英語の課題が中心で、日本語の業務文書や社内固有の言い回しは含まれない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3371850"/>
            <a:ext cx="10972800" cy="990600"/>
          </a:xfrm>
          <a:prstGeom prst="roundRect">
            <a:avLst>
              <a:gd name="adj" fmla="val 769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3371850"/>
            <a:ext cx="76200" cy="990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906399" y="3563779"/>
            <a:ext cx="274634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順位はすぐ入れ替わる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542" y="3892868"/>
            <a:ext cx="716832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各社が数週間おきに更新している。今日の1位が来月も1位とは限らない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4476750"/>
            <a:ext cx="10972800" cy="990600"/>
          </a:xfrm>
          <a:prstGeom prst="roundRect">
            <a:avLst>
              <a:gd name="adj" fmla="val 769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4476750"/>
            <a:ext cx="76200" cy="990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906399" y="4668679"/>
            <a:ext cx="301937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使い勝手は数字に出ない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7542" y="4997768"/>
            <a:ext cx="781469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応答の速さ、指示の通りやすさ、社内で承認が下りるか。ここが実務では効く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57340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0" name="Rectangle 20"/>
          <p:cNvSpPr/>
          <p:nvPr/>
        </p:nvSpPr>
        <p:spPr>
          <a:xfrm>
            <a:off x="609600" y="5734050"/>
            <a:ext cx="76200" cy="552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83742" y="5893118"/>
            <a:ext cx="1115796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ベンダーが出す比較表は、自社が勝つ指標を選んで載せています。自分の業務に近い課題で試すのが確実です。</a:t>
            </a:r>
          </a:p>
        </p:txBody>
      </p:sp>
      <p:pic>
        <p:nvPicPr>
          <p:cNvPr id="22" name="Imag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4" y="6496050"/>
            <a:ext cx="793112" cy="205740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1119188" y="6578441"/>
            <a:ext cx="878634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Gemini の基礎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0360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9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2026-09-09T08:40:12Z</dcterms:created>
  <dcterms:modified xsi:type="dcterms:W3CDTF">2026-09-09T08:40:12Z</dcterms:modified>
  <cp:category/>
  <cp:contentStatus/>
</cp:coreProperties>
</file>